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9" r:id="rId4"/>
    <p:sldId id="296" r:id="rId5"/>
    <p:sldId id="280" r:id="rId6"/>
    <p:sldId id="297" r:id="rId7"/>
    <p:sldId id="282" r:id="rId8"/>
    <p:sldId id="298" r:id="rId9"/>
    <p:sldId id="299" r:id="rId10"/>
    <p:sldId id="283" r:id="rId11"/>
    <p:sldId id="281" r:id="rId12"/>
    <p:sldId id="262" r:id="rId13"/>
    <p:sldId id="261"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68" r:id="rId27"/>
    <p:sldId id="273" r:id="rId28"/>
  </p:sldIdLst>
  <p:sldSz cx="24387175" cy="13716000"/>
  <p:notesSz cx="13716000" cy="24387175"/>
  <p:embeddedFontLst>
    <p:embeddedFont>
      <p:font typeface="Arial Rounded MT Bold" panose="020F0704030504030204" pitchFamily="34" charset="0"/>
      <p:regular r:id="rId30"/>
    </p:embeddedFont>
    <p:embeddedFont>
      <p:font typeface="B Nazanin" panose="00000400000000000000" pitchFamily="2" charset="-78"/>
      <p:regular r:id="rId31"/>
      <p:bold r:id="rId32"/>
    </p:embeddedFont>
    <p:embeddedFont>
      <p:font typeface="B Titr" panose="00000700000000000000" pitchFamily="2" charset="-78"/>
      <p:bold r:id="rId33"/>
    </p:embeddedFont>
    <p:embeddedFont>
      <p:font typeface="Cambria" panose="02040503050406030204" pitchFamily="18" charset="0"/>
      <p:regular r:id="rId34"/>
      <p:bold r:id="rId35"/>
      <p:italic r:id="rId36"/>
      <p:boldItalic r:id="rId37"/>
    </p:embeddedFont>
    <p:embeddedFont>
      <p:font typeface="Cooper Black" panose="0208090404030B020404" pitchFamily="18" charset="0"/>
      <p:regular r:id="rId38"/>
    </p:embeddedFont>
    <p:embeddedFont>
      <p:font typeface="Sitka Text" pitchFamily="2" charset="0"/>
      <p:regular r:id="rId39"/>
      <p:bold r:id="rId40"/>
      <p:italic r:id="rId41"/>
      <p:boldItalic r:id="rId42"/>
    </p:embeddedFont>
    <p:embeddedFont>
      <p:font typeface="Source Code Pro" panose="020B0509030403020204" pitchFamily="49" charset="0"/>
      <p:regular r:id="rId43"/>
      <p:bold r:id="rId44"/>
      <p:italic r:id="rId45"/>
      <p:boldItalic r:id="rId46"/>
    </p:embeddedFont>
    <p:embeddedFont>
      <p:font typeface="Source Code Pro SemiBold" panose="020B0609030403020204"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OUUIuuRB4uiXm9DdWjdjk/k9A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41" d="100"/>
          <a:sy n="41" d="100"/>
        </p:scale>
        <p:origin x="691"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F83FEAF6-B6F9-ACE5-6484-5E473E451E30}"/>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48275A2F-7EFD-A494-0EE7-2B67ED4365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5A6D4BED-BCAD-5AF9-1B1F-4172BAC78DA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8FBF5CE9-F489-5CA7-17C8-CBA59DDE2FE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59602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BDF3CE6D-3CF0-A52B-EA4B-434883BB94DB}"/>
            </a:ext>
          </a:extLst>
        </p:cNvPr>
        <p:cNvGrpSpPr/>
        <p:nvPr/>
      </p:nvGrpSpPr>
      <p:grpSpPr>
        <a:xfrm>
          <a:off x="0" y="0"/>
          <a:ext cx="0" cy="0"/>
          <a:chOff x="0" y="0"/>
          <a:chExt cx="0" cy="0"/>
        </a:xfrm>
      </p:grpSpPr>
      <p:sp>
        <p:nvSpPr>
          <p:cNvPr id="143" name="Google Shape;143;p7:notes">
            <a:extLst>
              <a:ext uri="{FF2B5EF4-FFF2-40B4-BE49-F238E27FC236}">
                <a16:creationId xmlns:a16="http://schemas.microsoft.com/office/drawing/2014/main" id="{26792A7A-1748-8EAA-094F-3DA58D9201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a:extLst>
              <a:ext uri="{FF2B5EF4-FFF2-40B4-BE49-F238E27FC236}">
                <a16:creationId xmlns:a16="http://schemas.microsoft.com/office/drawing/2014/main" id="{4FB57EAC-69FA-B437-1945-C280B442E53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a:extLst>
              <a:ext uri="{FF2B5EF4-FFF2-40B4-BE49-F238E27FC236}">
                <a16:creationId xmlns:a16="http://schemas.microsoft.com/office/drawing/2014/main" id="{182179EC-D086-F462-1907-6B3F712B9DA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036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BDC1BD5-D8A7-3E04-FC32-BAEE6B2ED22E}"/>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7C00CDA9-5228-AF55-BBA5-E4B3CFD503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404B4199-E5E8-F486-81C0-2F13E9890D3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4E56DE39-4551-2BB5-5CA2-5DAB0607595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867582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739A5C7-04FC-E644-A3A3-FD9B19C3CFB0}"/>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4438D1A8-12E4-BDED-7B8F-95DCFB543F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0E4D6A23-6EFA-14F3-911E-E6F30D1B864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C6981B99-A4D9-BEB7-9138-31DEA9EDF71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66043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45EB08C-D747-FC68-C71C-DB8D5CDAF231}"/>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FB40C5BF-4A81-9564-6CEC-CB192F7507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D38A83F9-CD8E-7881-EBE6-8198DB8B8F8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482F30F1-C92D-5738-DB29-D3BE71C7E3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2092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BE92417-E000-0344-E075-3720731C32E8}"/>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8F4D679C-1A12-FC22-C35D-7618F082D5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CAFBA354-0C32-2628-B4D5-81C06757CE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EE343FF4-3C92-FF11-74E5-D9605680B84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24364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47E48EA5-1331-4314-8773-6BE580F9E6F8}"/>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CC170AD2-84CD-2B67-6BAB-52364CA218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F4306FB7-D5A1-E14F-9EC1-234FA32AD7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E5438F66-2839-30F2-50FA-D78318FD2CE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34320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6BDC91B2-D42E-9677-0395-BE8E8EACA3CD}"/>
            </a:ext>
          </a:extLst>
        </p:cNvPr>
        <p:cNvGrpSpPr/>
        <p:nvPr/>
      </p:nvGrpSpPr>
      <p:grpSpPr>
        <a:xfrm>
          <a:off x="0" y="0"/>
          <a:ext cx="0" cy="0"/>
          <a:chOff x="0" y="0"/>
          <a:chExt cx="0" cy="0"/>
        </a:xfrm>
      </p:grpSpPr>
      <p:sp>
        <p:nvSpPr>
          <p:cNvPr id="143" name="Google Shape;143;p7:notes">
            <a:extLst>
              <a:ext uri="{FF2B5EF4-FFF2-40B4-BE49-F238E27FC236}">
                <a16:creationId xmlns:a16="http://schemas.microsoft.com/office/drawing/2014/main" id="{6F8E5B42-489E-9CAC-8E0C-7AEF819893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a:extLst>
              <a:ext uri="{FF2B5EF4-FFF2-40B4-BE49-F238E27FC236}">
                <a16:creationId xmlns:a16="http://schemas.microsoft.com/office/drawing/2014/main" id="{AFB06BD4-1821-80F3-F51B-337749769C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a:extLst>
              <a:ext uri="{FF2B5EF4-FFF2-40B4-BE49-F238E27FC236}">
                <a16:creationId xmlns:a16="http://schemas.microsoft.com/office/drawing/2014/main" id="{C4F4482E-27E9-8AB1-D392-56B268A9436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52434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 name="Google Shape;2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74CCC4C6-221F-514A-113C-B1F392E6BA00}"/>
            </a:ext>
          </a:extLst>
        </p:cNvPr>
        <p:cNvGrpSpPr/>
        <p:nvPr/>
      </p:nvGrpSpPr>
      <p:grpSpPr>
        <a:xfrm>
          <a:off x="0" y="0"/>
          <a:ext cx="0" cy="0"/>
          <a:chOff x="0" y="0"/>
          <a:chExt cx="0" cy="0"/>
        </a:xfrm>
      </p:grpSpPr>
      <p:sp>
        <p:nvSpPr>
          <p:cNvPr id="143" name="Google Shape;143;p7:notes">
            <a:extLst>
              <a:ext uri="{FF2B5EF4-FFF2-40B4-BE49-F238E27FC236}">
                <a16:creationId xmlns:a16="http://schemas.microsoft.com/office/drawing/2014/main" id="{1518BA26-5076-E78B-DA0C-6A5580702B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a:extLst>
              <a:ext uri="{FF2B5EF4-FFF2-40B4-BE49-F238E27FC236}">
                <a16:creationId xmlns:a16="http://schemas.microsoft.com/office/drawing/2014/main" id="{797C5EB8-F00D-A1CD-A32A-3E8FEE847DE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a:extLst>
              <a:ext uri="{FF2B5EF4-FFF2-40B4-BE49-F238E27FC236}">
                <a16:creationId xmlns:a16="http://schemas.microsoft.com/office/drawing/2014/main" id="{F7B2DB38-FD4F-CFFE-4BDF-EE9755E6A1D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50314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AC4EFC42-8918-1CCD-271F-98AC3F4044BC}"/>
            </a:ext>
          </a:extLst>
        </p:cNvPr>
        <p:cNvGrpSpPr/>
        <p:nvPr/>
      </p:nvGrpSpPr>
      <p:grpSpPr>
        <a:xfrm>
          <a:off x="0" y="0"/>
          <a:ext cx="0" cy="0"/>
          <a:chOff x="0" y="0"/>
          <a:chExt cx="0" cy="0"/>
        </a:xfrm>
      </p:grpSpPr>
      <p:sp>
        <p:nvSpPr>
          <p:cNvPr id="143" name="Google Shape;143;p7:notes">
            <a:extLst>
              <a:ext uri="{FF2B5EF4-FFF2-40B4-BE49-F238E27FC236}">
                <a16:creationId xmlns:a16="http://schemas.microsoft.com/office/drawing/2014/main" id="{57DD414D-C208-2490-9106-9438B92B9C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a:extLst>
              <a:ext uri="{FF2B5EF4-FFF2-40B4-BE49-F238E27FC236}">
                <a16:creationId xmlns:a16="http://schemas.microsoft.com/office/drawing/2014/main" id="{85EA8781-BBD8-994E-A0BC-EFF70A349FD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a:extLst>
              <a:ext uri="{FF2B5EF4-FFF2-40B4-BE49-F238E27FC236}">
                <a16:creationId xmlns:a16="http://schemas.microsoft.com/office/drawing/2014/main" id="{A75F9FE6-2803-7B4A-E103-BDBFC06B66D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74866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0AB3CBD-03F2-E522-8357-DC83A21472D3}"/>
            </a:ext>
          </a:extLst>
        </p:cNvPr>
        <p:cNvGrpSpPr/>
        <p:nvPr/>
      </p:nvGrpSpPr>
      <p:grpSpPr>
        <a:xfrm>
          <a:off x="0" y="0"/>
          <a:ext cx="0" cy="0"/>
          <a:chOff x="0" y="0"/>
          <a:chExt cx="0" cy="0"/>
        </a:xfrm>
      </p:grpSpPr>
      <p:sp>
        <p:nvSpPr>
          <p:cNvPr id="143" name="Google Shape;143;p7:notes">
            <a:extLst>
              <a:ext uri="{FF2B5EF4-FFF2-40B4-BE49-F238E27FC236}">
                <a16:creationId xmlns:a16="http://schemas.microsoft.com/office/drawing/2014/main" id="{70173A44-3836-4537-FC3B-FF1E82D2A4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a:extLst>
              <a:ext uri="{FF2B5EF4-FFF2-40B4-BE49-F238E27FC236}">
                <a16:creationId xmlns:a16="http://schemas.microsoft.com/office/drawing/2014/main" id="{7B0EF350-E5ED-8987-13CC-E57EAE1C69A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a:extLst>
              <a:ext uri="{FF2B5EF4-FFF2-40B4-BE49-F238E27FC236}">
                <a16:creationId xmlns:a16="http://schemas.microsoft.com/office/drawing/2014/main" id="{277863F7-3245-5FF8-5057-DBED4C1B0FD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788281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46C9D19-92AC-EA8A-7FEE-0A3F8CA894D9}"/>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26AD7F00-FA6C-A06B-A5C5-123FFD5923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C065E722-D2A6-DE4E-00D9-8F8FA3A9585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5F89041D-5955-74E3-2E16-8E74A1B612E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287111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2440E89-BEF8-66D6-9FBC-F6A210EFC5C3}"/>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1AA504C7-8BCB-8581-957E-79A7C768256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63B599B0-B7C9-7404-2CA0-C5576F1D397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E5DC731D-1DB6-A050-BBF0-E49D3C0D1E5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179329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DAF19A3-ABAF-FF02-EC43-1EC652AD55A2}"/>
            </a:ext>
          </a:extLst>
        </p:cNvPr>
        <p:cNvGrpSpPr/>
        <p:nvPr/>
      </p:nvGrpSpPr>
      <p:grpSpPr>
        <a:xfrm>
          <a:off x="0" y="0"/>
          <a:ext cx="0" cy="0"/>
          <a:chOff x="0" y="0"/>
          <a:chExt cx="0" cy="0"/>
        </a:xfrm>
      </p:grpSpPr>
      <p:sp>
        <p:nvSpPr>
          <p:cNvPr id="109" name="Google Shape;109;p6:notes">
            <a:extLst>
              <a:ext uri="{FF2B5EF4-FFF2-40B4-BE49-F238E27FC236}">
                <a16:creationId xmlns:a16="http://schemas.microsoft.com/office/drawing/2014/main" id="{DC815EF1-BB89-9D30-5674-B949BDDAF6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notes">
            <a:extLst>
              <a:ext uri="{FF2B5EF4-FFF2-40B4-BE49-F238E27FC236}">
                <a16:creationId xmlns:a16="http://schemas.microsoft.com/office/drawing/2014/main" id="{FB6B9D51-4532-7C8D-75A6-C9F1C3D157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63EF9FE2-ACE6-4823-81B9-D31DAEAF91F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53895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285D5E07-6475-EE82-C7B3-03A7D2C8C4D2}"/>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8EB69547-0624-D6AB-7C37-96172BD75B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697348C8-9C69-4B50-A058-B3E59F4871E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6798D0FA-16F9-648B-783C-EF74517C174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6134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2DDC3F9B-2BEA-4446-5802-0FFB19DFC1E3}"/>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881FB6DB-275E-25F8-7538-5FE57B1010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7CC73531-2668-5A37-5870-19460186BDD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FFEBD6B6-EE0B-8A28-A674-E16C017A03E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13257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A13F33A1-9E2C-3A30-1C95-862AAED572AE}"/>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8C5FC730-7F27-C06A-80E0-DF125F95D2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798F4017-6786-42AE-2F2B-05213086192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3AA3772F-65C9-7291-C7FB-019C171E0FF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54040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AE3F7C53-0910-760B-00E2-C6E3B78BCA20}"/>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51A61FA1-2B29-7FC8-C3F0-4C23C00400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B8C19E50-D9DF-3894-4331-60197FFFC2D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63F6CA0D-24B3-4807-E98E-6EF353AB5E7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32239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B27E8804-670E-D77C-1F4D-CD922C218398}"/>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9C5ED05D-2612-4554-D146-BB84492A1C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5421BBEC-2A79-69CC-424F-83A596AFFC2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D3AFBB53-C730-004E-E8D9-20904CC17C7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77225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7482F961-70D1-17AC-9AFF-0E875A751B44}"/>
            </a:ext>
          </a:extLst>
        </p:cNvPr>
        <p:cNvGrpSpPr/>
        <p:nvPr/>
      </p:nvGrpSpPr>
      <p:grpSpPr>
        <a:xfrm>
          <a:off x="0" y="0"/>
          <a:ext cx="0" cy="0"/>
          <a:chOff x="0" y="0"/>
          <a:chExt cx="0" cy="0"/>
        </a:xfrm>
      </p:grpSpPr>
      <p:sp>
        <p:nvSpPr>
          <p:cNvPr id="76" name="Google Shape;76;p4:notes">
            <a:extLst>
              <a:ext uri="{FF2B5EF4-FFF2-40B4-BE49-F238E27FC236}">
                <a16:creationId xmlns:a16="http://schemas.microsoft.com/office/drawing/2014/main" id="{4FA4A30A-37F8-AB27-A501-7E21021794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a:extLst>
              <a:ext uri="{FF2B5EF4-FFF2-40B4-BE49-F238E27FC236}">
                <a16:creationId xmlns:a16="http://schemas.microsoft.com/office/drawing/2014/main" id="{78417253-8FEB-5BCF-44CF-9C3E1EF6580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a:extLst>
              <a:ext uri="{FF2B5EF4-FFF2-40B4-BE49-F238E27FC236}">
                <a16:creationId xmlns:a16="http://schemas.microsoft.com/office/drawing/2014/main" id="{7B027528-942F-622A-1227-8706301160D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3515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8.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124"/>
            <a:ext cx="24386031" cy="13715876"/>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15254607" y="762000"/>
            <a:ext cx="9132441" cy="2413000"/>
          </a:xfrm>
          <a:prstGeom prst="rect">
            <a:avLst/>
          </a:prstGeom>
          <a:noFill/>
          <a:ln>
            <a:noFill/>
          </a:ln>
        </p:spPr>
      </p:pic>
      <p:pic>
        <p:nvPicPr>
          <p:cNvPr id="18" name="Google Shape;18;p1" descr=" "/>
          <p:cNvPicPr preferRelativeResize="0"/>
          <p:nvPr/>
        </p:nvPicPr>
        <p:blipFill rotWithShape="1">
          <a:blip r:embed="rId5">
            <a:alphaModFix/>
          </a:blip>
          <a:srcRect/>
          <a:stretch/>
        </p:blipFill>
        <p:spPr>
          <a:xfrm>
            <a:off x="0" y="10693400"/>
            <a:ext cx="9157845" cy="2425700"/>
          </a:xfrm>
          <a:prstGeom prst="rect">
            <a:avLst/>
          </a:prstGeom>
          <a:noFill/>
          <a:ln>
            <a:noFill/>
          </a:ln>
        </p:spPr>
      </p:pic>
      <p:sp>
        <p:nvSpPr>
          <p:cNvPr id="19" name="Google Shape;19;p1"/>
          <p:cNvSpPr/>
          <p:nvPr/>
        </p:nvSpPr>
        <p:spPr>
          <a:xfrm>
            <a:off x="2084106" y="4891312"/>
            <a:ext cx="20217817" cy="2586567"/>
          </a:xfrm>
          <a:prstGeom prst="rect">
            <a:avLst/>
          </a:prstGeom>
          <a:noFill/>
          <a:ln>
            <a:noFill/>
          </a:ln>
        </p:spPr>
        <p:txBody>
          <a:bodyPr spcFirstLastPara="1" wrap="square" lIns="0" tIns="0" rIns="0" bIns="0" anchor="t" anchorCtr="0">
            <a:noAutofit/>
          </a:bodyPr>
          <a:lstStyle/>
          <a:p>
            <a:pPr marL="0" marR="0" lvl="0" indent="0" rtl="0">
              <a:spcBef>
                <a:spcPts val="0"/>
              </a:spcBef>
              <a:spcAft>
                <a:spcPts val="0"/>
              </a:spcAft>
              <a:buClr>
                <a:srgbClr val="00F0C3"/>
              </a:buClr>
              <a:buSzPts val="12800"/>
              <a:buFont typeface="Source Code Pro"/>
              <a:buNone/>
            </a:pPr>
            <a:r>
              <a:rPr lang="en-US" sz="8800" b="1" i="0" u="none" strike="noStrike" cap="none" dirty="0">
                <a:solidFill>
                  <a:srgbClr val="00F0C3"/>
                </a:solidFill>
                <a:latin typeface="Sitka Text" pitchFamily="2" charset="0"/>
                <a:ea typeface="Source Code Pro"/>
                <a:cs typeface="Source Code Pro"/>
                <a:sym typeface="Source Code Pro"/>
              </a:rPr>
              <a:t>Random Forest in </a:t>
            </a:r>
            <a:r>
              <a:rPr lang="en-US" sz="8800" b="1" i="0" u="none" strike="noStrike" cap="none" dirty="0">
                <a:solidFill>
                  <a:schemeClr val="bg1"/>
                </a:solidFill>
                <a:latin typeface="Sitka Text" pitchFamily="2" charset="0"/>
                <a:ea typeface="Source Code Pro"/>
                <a:cs typeface="Source Code Pro"/>
                <a:sym typeface="Source Code Pro"/>
              </a:rPr>
              <a:t>Machine Learning</a:t>
            </a:r>
            <a:endParaRPr lang="en-US" sz="8800" b="0" i="0" u="none" strike="noStrike" cap="none" dirty="0">
              <a:solidFill>
                <a:schemeClr val="bg1"/>
              </a:solidFill>
              <a:latin typeface="Sitka Text" pitchFamily="2" charset="0"/>
              <a:ea typeface="Calibri"/>
              <a:cs typeface="Calibri"/>
              <a:sym typeface="Calibri"/>
            </a:endParaRPr>
          </a:p>
        </p:txBody>
      </p:sp>
      <p:sp>
        <p:nvSpPr>
          <p:cNvPr id="20" name="Google Shape;20;p1"/>
          <p:cNvSpPr/>
          <p:nvPr/>
        </p:nvSpPr>
        <p:spPr>
          <a:xfrm>
            <a:off x="2083089" y="7477879"/>
            <a:ext cx="13760053" cy="12869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6400"/>
              <a:buFont typeface="Source Code Pro SemiBold"/>
              <a:buNone/>
            </a:pPr>
            <a:r>
              <a:rPr lang="en-US" sz="6400" b="0" i="0" u="none" strike="noStrike" cap="none" dirty="0">
                <a:solidFill>
                  <a:srgbClr val="FFFFFF"/>
                </a:solidFill>
                <a:latin typeface="Cooper Black" panose="0208090404030B020404" pitchFamily="18" charset="0"/>
                <a:ea typeface="Source Code Pro SemiBold" panose="020B0609030403020204" pitchFamily="49" charset="0"/>
                <a:cs typeface="Source Code Pro SemiBold"/>
                <a:sym typeface="Source Code Pro SemiBold"/>
              </a:rPr>
              <a:t>Alireza </a:t>
            </a:r>
            <a:r>
              <a:rPr lang="en-US" sz="6400" b="0" i="0" u="none" strike="noStrike" cap="none" dirty="0" err="1">
                <a:solidFill>
                  <a:srgbClr val="FFFFFF"/>
                </a:solidFill>
                <a:latin typeface="Cooper Black" panose="0208090404030B020404" pitchFamily="18" charset="0"/>
                <a:ea typeface="Source Code Pro SemiBold" panose="020B0609030403020204" pitchFamily="49" charset="0"/>
                <a:cs typeface="Source Code Pro SemiBold"/>
                <a:sym typeface="Source Code Pro SemiBold"/>
              </a:rPr>
              <a:t>Lashkarbolooki</a:t>
            </a:r>
            <a:endParaRPr lang="en-US" sz="6400" b="0" i="0" u="none" strike="noStrike" cap="none" dirty="0">
              <a:solidFill>
                <a:srgbClr val="FFFFFF"/>
              </a:solidFill>
              <a:latin typeface="Cooper Black" panose="0208090404030B020404" pitchFamily="18" charset="0"/>
              <a:ea typeface="Source Code Pro SemiBold" panose="020B0609030403020204" pitchFamily="49" charset="0"/>
              <a:cs typeface="Source Code Pro SemiBold"/>
              <a:sym typeface="Source Code Pro SemiBold"/>
            </a:endParaRPr>
          </a:p>
          <a:p>
            <a:pPr marL="0" marR="0" lvl="0" indent="0" algn="l" rtl="0">
              <a:spcBef>
                <a:spcPts val="0"/>
              </a:spcBef>
              <a:spcAft>
                <a:spcPts val="0"/>
              </a:spcAft>
              <a:buClr>
                <a:srgbClr val="FFFFFF"/>
              </a:buClr>
              <a:buSzPts val="6400"/>
              <a:buFont typeface="Source Code Pro SemiBold"/>
              <a:buNone/>
            </a:pPr>
            <a:endParaRPr sz="6400" b="0" i="0" u="none" strike="noStrike" cap="none" dirty="0">
              <a:solidFill>
                <a:schemeClr val="dk1"/>
              </a:solidFill>
              <a:latin typeface="Calibri"/>
              <a:ea typeface="Calibri"/>
              <a:cs typeface="Calibri"/>
              <a:sym typeface="Calibri"/>
            </a:endParaRPr>
          </a:p>
        </p:txBody>
      </p:sp>
      <p:sp>
        <p:nvSpPr>
          <p:cNvPr id="21" name="Google Shape;21;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0;p1">
            <a:extLst>
              <a:ext uri="{FF2B5EF4-FFF2-40B4-BE49-F238E27FC236}">
                <a16:creationId xmlns:a16="http://schemas.microsoft.com/office/drawing/2014/main" id="{65AF30D0-7E72-26A0-3520-928996A9FB9D}"/>
              </a:ext>
            </a:extLst>
          </p:cNvPr>
          <p:cNvSpPr/>
          <p:nvPr/>
        </p:nvSpPr>
        <p:spPr>
          <a:xfrm>
            <a:off x="2084106" y="9718049"/>
            <a:ext cx="4428662" cy="11241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6400"/>
              <a:buFont typeface="Source Code Pro SemiBold"/>
              <a:buNone/>
            </a:pPr>
            <a:r>
              <a:rPr lang="en-US" sz="2800" dirty="0">
                <a:solidFill>
                  <a:srgbClr val="FFFFFF"/>
                </a:solidFill>
                <a:latin typeface="Source Code Pro SemiBold"/>
                <a:ea typeface="Source Code Pro SemiBold"/>
                <a:cs typeface="Source Code Pro SemiBold"/>
                <a:sym typeface="Source Code Pro SemiBold"/>
              </a:rPr>
              <a:t>Teacher : </a:t>
            </a:r>
            <a:r>
              <a:rPr lang="en-US" sz="2800" dirty="0" err="1">
                <a:solidFill>
                  <a:srgbClr val="FFFFFF"/>
                </a:solidFill>
                <a:latin typeface="Source Code Pro SemiBold"/>
                <a:ea typeface="Source Code Pro SemiBold"/>
                <a:cs typeface="Source Code Pro SemiBold"/>
                <a:sym typeface="Source Code Pro SemiBold"/>
              </a:rPr>
              <a:t>Dr.Bagheri</a:t>
            </a:r>
            <a:endParaRPr lang="en-US" sz="2800" b="0" i="0" u="none" strike="noStrike" cap="none" dirty="0">
              <a:solidFill>
                <a:srgbClr val="FFFFFF"/>
              </a:solidFill>
              <a:latin typeface="Source Code Pro SemiBold"/>
              <a:ea typeface="Source Code Pro SemiBold"/>
              <a:cs typeface="Source Code Pro SemiBold"/>
              <a:sym typeface="Source Code Pro SemiBold"/>
            </a:endParaRPr>
          </a:p>
          <a:p>
            <a:pPr marL="0" marR="0" lvl="0" indent="0" algn="l" rtl="0">
              <a:spcBef>
                <a:spcPts val="0"/>
              </a:spcBef>
              <a:spcAft>
                <a:spcPts val="0"/>
              </a:spcAft>
              <a:buClr>
                <a:srgbClr val="FFFFFF"/>
              </a:buClr>
              <a:buSzPts val="6400"/>
              <a:buFont typeface="Source Code Pro SemiBold"/>
              <a:buNone/>
            </a:pPr>
            <a:r>
              <a:rPr lang="en-US" sz="2800" b="0" i="0" u="none" strike="noStrike" cap="none" dirty="0">
                <a:solidFill>
                  <a:srgbClr val="FFFFFF"/>
                </a:solidFill>
                <a:latin typeface="Source Code Pro SemiBold"/>
                <a:ea typeface="Source Code Pro SemiBold"/>
                <a:cs typeface="Source Code Pro SemiBold"/>
                <a:sym typeface="Source Code Pro SemiBold"/>
              </a:rPr>
              <a:t>Golestan University</a:t>
            </a:r>
          </a:p>
          <a:p>
            <a:pPr marL="0" marR="0" lvl="0" indent="0" algn="l" rtl="0">
              <a:spcBef>
                <a:spcPts val="0"/>
              </a:spcBef>
              <a:spcAft>
                <a:spcPts val="0"/>
              </a:spcAft>
              <a:buClr>
                <a:srgbClr val="FFFFFF"/>
              </a:buClr>
              <a:buSzPts val="6400"/>
              <a:buFont typeface="Source Code Pro SemiBold"/>
              <a:buNone/>
            </a:pPr>
            <a:endParaRPr sz="6400" b="0" i="0" u="none" strike="noStrike" cap="none" dirty="0">
              <a:solidFill>
                <a:schemeClr val="dk1"/>
              </a:solidFill>
              <a:latin typeface="Calibri"/>
              <a:ea typeface="Calibri"/>
              <a:cs typeface="Calibri"/>
              <a:sym typeface="Calibri"/>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3CC506A1-802C-117A-940D-B5120740CEEE}"/>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36E76760-47CB-1C5F-5ABB-5AF087813CCA}"/>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06F91DB7-9861-C42F-D8A9-7A23F88B7D79}"/>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32;p2" descr=" ">
            <a:extLst>
              <a:ext uri="{FF2B5EF4-FFF2-40B4-BE49-F238E27FC236}">
                <a16:creationId xmlns:a16="http://schemas.microsoft.com/office/drawing/2014/main" id="{7883D0F6-D7F4-A1B7-A0D3-4611952AA0C9}"/>
              </a:ext>
            </a:extLst>
          </p:cNvPr>
          <p:cNvPicPr preferRelativeResize="0"/>
          <p:nvPr/>
        </p:nvPicPr>
        <p:blipFill rotWithShape="1">
          <a:blip r:embed="rId4">
            <a:alphaModFix/>
          </a:blip>
          <a:srcRect/>
          <a:stretch/>
        </p:blipFill>
        <p:spPr>
          <a:xfrm>
            <a:off x="4204390" y="581290"/>
            <a:ext cx="19465112" cy="1349110"/>
          </a:xfrm>
          <a:prstGeom prst="rect">
            <a:avLst/>
          </a:prstGeom>
          <a:noFill/>
          <a:ln>
            <a:noFill/>
          </a:ln>
        </p:spPr>
      </p:pic>
      <p:sp>
        <p:nvSpPr>
          <p:cNvPr id="4" name="Google Shape;86;p4">
            <a:extLst>
              <a:ext uri="{FF2B5EF4-FFF2-40B4-BE49-F238E27FC236}">
                <a16:creationId xmlns:a16="http://schemas.microsoft.com/office/drawing/2014/main" id="{C9A7E6C9-2107-48A2-510A-6AC00A6DE5BC}"/>
              </a:ext>
            </a:extLst>
          </p:cNvPr>
          <p:cNvSpPr/>
          <p:nvPr/>
        </p:nvSpPr>
        <p:spPr>
          <a:xfrm>
            <a:off x="4204390" y="2332653"/>
            <a:ext cx="19465112" cy="10245011"/>
          </a:xfrm>
          <a:prstGeom prst="rect">
            <a:avLst/>
          </a:prstGeom>
          <a:noFill/>
          <a:ln>
            <a:noFill/>
          </a:ln>
        </p:spPr>
        <p:txBody>
          <a:bodyPr spcFirstLastPara="1" wrap="square" lIns="0" tIns="0" rIns="0" bIns="0" anchor="t" anchorCtr="0">
            <a:noAutofit/>
          </a:bodyPr>
          <a:lstStyle/>
          <a:p>
            <a:pPr marL="742950" marR="0" lvl="0" indent="-742950" algn="just" rtl="1">
              <a:spcBef>
                <a:spcPts val="0"/>
              </a:spcBef>
              <a:spcAft>
                <a:spcPts val="0"/>
              </a:spcAft>
              <a:buClr>
                <a:srgbClr val="FFFFFF"/>
              </a:buClr>
              <a:buSzPts val="3200"/>
              <a:buFont typeface="+mj-lt"/>
              <a:buAutoNum type="arabicPeriod"/>
            </a:pPr>
            <a:r>
              <a:rPr lang="fa-IR" sz="5400" b="1" i="0" u="none" strike="noStrike" cap="none" dirty="0">
                <a:solidFill>
                  <a:schemeClr val="bg1"/>
                </a:solidFill>
                <a:latin typeface="Calibri"/>
                <a:ea typeface="Calibri"/>
                <a:cs typeface="B Titr" panose="00000700000000000000" pitchFamily="2" charset="-78"/>
                <a:sym typeface="Calibri"/>
              </a:rPr>
              <a:t>ایجاد نمونه‌های تصادفی: </a:t>
            </a:r>
            <a:r>
              <a:rPr lang="fa-IR" sz="5400" b="0" i="0" u="none" strike="noStrike" cap="none" dirty="0">
                <a:solidFill>
                  <a:schemeClr val="bg1"/>
                </a:solidFill>
                <a:latin typeface="Calibri"/>
                <a:ea typeface="Calibri"/>
                <a:cs typeface="B Nazanin" panose="00000400000000000000" pitchFamily="2" charset="-78"/>
                <a:sym typeface="Calibri"/>
              </a:rPr>
              <a:t>از کل مجموعه داده‌ها، زیرمجموعه‌های تصادفی با تکرار ایجاد می‌شود.</a:t>
            </a:r>
          </a:p>
          <a:p>
            <a:pPr marL="742950" marR="0" lvl="0" indent="-742950" algn="just" rtl="1">
              <a:spcBef>
                <a:spcPts val="0"/>
              </a:spcBef>
              <a:spcAft>
                <a:spcPts val="0"/>
              </a:spcAft>
              <a:buClr>
                <a:srgbClr val="FFFFFF"/>
              </a:buClr>
              <a:buSzPts val="3200"/>
              <a:buFont typeface="+mj-lt"/>
              <a:buAutoNum type="arabicPeriod"/>
            </a:pPr>
            <a:r>
              <a:rPr lang="fa-IR" sz="5400" b="1" i="0" u="none" strike="noStrike" cap="none" dirty="0">
                <a:solidFill>
                  <a:schemeClr val="bg1"/>
                </a:solidFill>
                <a:latin typeface="Calibri"/>
                <a:ea typeface="Calibri"/>
                <a:cs typeface="B Titr" panose="00000700000000000000" pitchFamily="2" charset="-78"/>
                <a:sym typeface="Calibri"/>
              </a:rPr>
              <a:t>ساخت درختان تصمیم‌گیری: </a:t>
            </a:r>
            <a:r>
              <a:rPr lang="fa-IR" sz="5400" b="0" i="0" u="none" strike="noStrike" cap="none" dirty="0">
                <a:solidFill>
                  <a:schemeClr val="bg1"/>
                </a:solidFill>
                <a:latin typeface="Calibri"/>
                <a:ea typeface="Calibri"/>
                <a:cs typeface="B Nazanin" panose="00000400000000000000" pitchFamily="2" charset="-78"/>
                <a:sym typeface="Calibri"/>
              </a:rPr>
              <a:t>برای هر زیرمجموعه، یک درخت تصمیم‌گیری ایجاد می‌شود. در هر مرحله، الگوریتم از یک مجموعه تصادفی از ویژگی‌ها استفاده می‌کند تا تعادل و تنوع بیشتری بین درختان ایجاد شود.</a:t>
            </a:r>
          </a:p>
          <a:p>
            <a:pPr marL="742950" marR="0" lvl="0" indent="-742950" algn="just" rtl="1">
              <a:spcBef>
                <a:spcPts val="0"/>
              </a:spcBef>
              <a:spcAft>
                <a:spcPts val="0"/>
              </a:spcAft>
              <a:buClr>
                <a:srgbClr val="FFFFFF"/>
              </a:buClr>
              <a:buSzPts val="3200"/>
              <a:buFont typeface="+mj-lt"/>
              <a:buAutoNum type="arabicPeriod"/>
            </a:pPr>
            <a:r>
              <a:rPr lang="fa-IR" sz="5400" b="1" i="0" u="none" strike="noStrike" cap="none" dirty="0">
                <a:solidFill>
                  <a:schemeClr val="bg1"/>
                </a:solidFill>
                <a:latin typeface="Calibri"/>
                <a:ea typeface="Calibri"/>
                <a:cs typeface="B Titr" panose="00000700000000000000" pitchFamily="2" charset="-78"/>
                <a:sym typeface="Calibri"/>
              </a:rPr>
              <a:t>رای‌گیری نهایی</a:t>
            </a:r>
            <a:r>
              <a:rPr lang="fa-IR" sz="5400" b="1" i="0" u="none" strike="noStrike" cap="none" dirty="0">
                <a:solidFill>
                  <a:schemeClr val="bg1"/>
                </a:solidFill>
                <a:latin typeface="Calibri"/>
                <a:ea typeface="Calibri"/>
                <a:cs typeface="B Nazanin" panose="00000400000000000000" pitchFamily="2" charset="-78"/>
                <a:sym typeface="Calibri"/>
              </a:rPr>
              <a:t>: </a:t>
            </a:r>
            <a:r>
              <a:rPr lang="fa-IR" sz="5400" b="0" i="0" u="none" strike="noStrike" cap="none" dirty="0">
                <a:solidFill>
                  <a:schemeClr val="bg1"/>
                </a:solidFill>
                <a:latin typeface="Calibri"/>
                <a:ea typeface="Calibri"/>
                <a:cs typeface="B Nazanin" panose="00000400000000000000" pitchFamily="2" charset="-78"/>
                <a:sym typeface="Calibri"/>
              </a:rPr>
              <a:t>پس از ساخت همه درختان، هر درخت یک پیش‌بینی مستقل انجام می‌دهد. در مرحله نهایی، نتایج این پیش‌بینی‌ها از طریق رای‌گیری (برای مسائل طبقه‌بندی) یا میانگین‌گیری (برای مسائل رگرسیون) با هم ترکیب شده و پیش‌بینی نهایی مدل ارائه می‌شود. </a:t>
            </a:r>
          </a:p>
          <a:p>
            <a:pPr marR="0" lvl="0" algn="just" rtl="1">
              <a:spcBef>
                <a:spcPts val="0"/>
              </a:spcBef>
              <a:spcAft>
                <a:spcPts val="0"/>
              </a:spcAft>
              <a:buClr>
                <a:srgbClr val="FFFFFF"/>
              </a:buClr>
              <a:buSzPts val="3200"/>
            </a:pPr>
            <a:endParaRPr lang="fa-IR" sz="5400" b="0" i="0" u="none" strike="noStrike" cap="none" dirty="0">
              <a:solidFill>
                <a:schemeClr val="bg1"/>
              </a:solidFill>
              <a:latin typeface="Calibri"/>
              <a:ea typeface="Calibri"/>
              <a:cs typeface="B Nazanin" panose="00000400000000000000" pitchFamily="2" charset="-78"/>
              <a:sym typeface="Calibri"/>
            </a:endParaRPr>
          </a:p>
          <a:p>
            <a:pPr marL="685800" marR="0" lvl="0" indent="-685800" algn="just" rtl="1">
              <a:spcBef>
                <a:spcPts val="0"/>
              </a:spcBef>
              <a:spcAft>
                <a:spcPts val="0"/>
              </a:spcAft>
              <a:buClr>
                <a:srgbClr val="FFFFFF"/>
              </a:buClr>
              <a:buSzPts val="3200"/>
              <a:buFont typeface="Arial" panose="020B0604020202020204" pitchFamily="34" charset="0"/>
              <a:buChar char="•"/>
            </a:pPr>
            <a:r>
              <a:rPr lang="fa-IR" sz="5400" b="0" i="0" u="none" strike="noStrike" cap="none" dirty="0">
                <a:solidFill>
                  <a:schemeClr val="bg1"/>
                </a:solidFill>
                <a:latin typeface="Calibri"/>
                <a:ea typeface="Calibri"/>
                <a:cs typeface="B Nazanin" panose="00000400000000000000" pitchFamily="2" charset="-78"/>
                <a:sym typeface="Calibri"/>
              </a:rPr>
              <a:t>این رویکرد چندگانه به مدل اجازه می‌دهد تا حتی در داده‌های پیچیده، دقت بالایی داشته باشد و از مدل‌های متکی به یک درخت واحد قوی‌تر و پایدارتر عمل کند.</a:t>
            </a:r>
            <a:endParaRPr lang="en-US" sz="5400" b="0" i="0" u="none" strike="noStrike" cap="none" dirty="0">
              <a:solidFill>
                <a:schemeClr val="bg1"/>
              </a:solidFill>
              <a:latin typeface="Calibri"/>
              <a:ea typeface="Calibri"/>
              <a:cs typeface="B Nazanin" panose="00000400000000000000" pitchFamily="2" charset="-78"/>
              <a:sym typeface="Calibri"/>
            </a:endParaRPr>
          </a:p>
        </p:txBody>
      </p:sp>
      <p:sp>
        <p:nvSpPr>
          <p:cNvPr id="5" name="Google Shape;84;p4">
            <a:extLst>
              <a:ext uri="{FF2B5EF4-FFF2-40B4-BE49-F238E27FC236}">
                <a16:creationId xmlns:a16="http://schemas.microsoft.com/office/drawing/2014/main" id="{A70C374D-BE08-E92D-0DD0-5DF5976DA42D}"/>
              </a:ext>
            </a:extLst>
          </p:cNvPr>
          <p:cNvSpPr/>
          <p:nvPr/>
        </p:nvSpPr>
        <p:spPr>
          <a:xfrm>
            <a:off x="8403893" y="725275"/>
            <a:ext cx="11066106" cy="826121"/>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600" b="1" i="0" u="none" strike="noStrike" cap="none" dirty="0">
                <a:solidFill>
                  <a:schemeClr val="bg1"/>
                </a:solidFill>
                <a:latin typeface="Source Code Pro"/>
                <a:ea typeface="Source Code Pro"/>
                <a:cs typeface="B Nazanin" panose="00000400000000000000" pitchFamily="2" charset="-78"/>
                <a:sym typeface="Source Code Pro"/>
              </a:rPr>
              <a:t>مراحل ساخت یک مدل جنگل تصادفی</a:t>
            </a:r>
            <a:endParaRPr lang="en-US" sz="66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3608927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46">
          <a:extLst>
            <a:ext uri="{FF2B5EF4-FFF2-40B4-BE49-F238E27FC236}">
              <a16:creationId xmlns:a16="http://schemas.microsoft.com/office/drawing/2014/main" id="{76366CF0-6586-E5BD-0AD1-FBF16CA6DB1A}"/>
            </a:ext>
          </a:extLst>
        </p:cNvPr>
        <p:cNvGrpSpPr/>
        <p:nvPr/>
      </p:nvGrpSpPr>
      <p:grpSpPr>
        <a:xfrm>
          <a:off x="0" y="0"/>
          <a:ext cx="0" cy="0"/>
          <a:chOff x="0" y="0"/>
          <a:chExt cx="0" cy="0"/>
        </a:xfrm>
      </p:grpSpPr>
      <p:pic>
        <p:nvPicPr>
          <p:cNvPr id="149" name="Google Shape;149;p7" descr=" ">
            <a:extLst>
              <a:ext uri="{FF2B5EF4-FFF2-40B4-BE49-F238E27FC236}">
                <a16:creationId xmlns:a16="http://schemas.microsoft.com/office/drawing/2014/main" id="{0D8548D1-FBE0-49BC-0A17-43EC46405D67}"/>
              </a:ext>
            </a:extLst>
          </p:cNvPr>
          <p:cNvPicPr preferRelativeResize="0"/>
          <p:nvPr/>
        </p:nvPicPr>
        <p:blipFill rotWithShape="1">
          <a:blip r:embed="rId3">
            <a:alphaModFix/>
          </a:blip>
          <a:srcRect/>
          <a:stretch/>
        </p:blipFill>
        <p:spPr>
          <a:xfrm>
            <a:off x="23205800" y="10515600"/>
            <a:ext cx="1181248" cy="2590800"/>
          </a:xfrm>
          <a:prstGeom prst="rect">
            <a:avLst/>
          </a:prstGeom>
          <a:noFill/>
          <a:ln>
            <a:noFill/>
          </a:ln>
        </p:spPr>
      </p:pic>
      <p:pic>
        <p:nvPicPr>
          <p:cNvPr id="150" name="Google Shape;150;p7" descr=" ">
            <a:extLst>
              <a:ext uri="{FF2B5EF4-FFF2-40B4-BE49-F238E27FC236}">
                <a16:creationId xmlns:a16="http://schemas.microsoft.com/office/drawing/2014/main" id="{970DA7EA-C36E-454F-6707-DD4157CF8CED}"/>
              </a:ext>
            </a:extLst>
          </p:cNvPr>
          <p:cNvPicPr preferRelativeResize="0"/>
          <p:nvPr/>
        </p:nvPicPr>
        <p:blipFill rotWithShape="1">
          <a:blip r:embed="rId4">
            <a:alphaModFix/>
          </a:blip>
          <a:srcRect/>
          <a:stretch/>
        </p:blipFill>
        <p:spPr>
          <a:xfrm>
            <a:off x="1376050" y="7166372"/>
            <a:ext cx="1114189" cy="4949428"/>
          </a:xfrm>
          <a:prstGeom prst="rect">
            <a:avLst/>
          </a:prstGeom>
          <a:noFill/>
          <a:ln>
            <a:noFill/>
          </a:ln>
        </p:spPr>
      </p:pic>
      <p:pic>
        <p:nvPicPr>
          <p:cNvPr id="151" name="Google Shape;151;p7" descr=" ">
            <a:extLst>
              <a:ext uri="{FF2B5EF4-FFF2-40B4-BE49-F238E27FC236}">
                <a16:creationId xmlns:a16="http://schemas.microsoft.com/office/drawing/2014/main" id="{E60D096C-44B4-FEEC-04F2-C0FCA88FC0B2}"/>
              </a:ext>
            </a:extLst>
          </p:cNvPr>
          <p:cNvPicPr preferRelativeResize="0"/>
          <p:nvPr/>
        </p:nvPicPr>
        <p:blipFill rotWithShape="1">
          <a:blip r:embed="rId5">
            <a:alphaModFix/>
          </a:blip>
          <a:srcRect/>
          <a:stretch/>
        </p:blipFill>
        <p:spPr>
          <a:xfrm>
            <a:off x="1376050" y="486147"/>
            <a:ext cx="4949433" cy="1114053"/>
          </a:xfrm>
          <a:prstGeom prst="rect">
            <a:avLst/>
          </a:prstGeom>
          <a:noFill/>
          <a:ln>
            <a:noFill/>
          </a:ln>
        </p:spPr>
      </p:pic>
      <p:sp>
        <p:nvSpPr>
          <p:cNvPr id="152" name="Google Shape;152;p7">
            <a:extLst>
              <a:ext uri="{FF2B5EF4-FFF2-40B4-BE49-F238E27FC236}">
                <a16:creationId xmlns:a16="http://schemas.microsoft.com/office/drawing/2014/main" id="{63DDD329-6673-03E5-12AD-C34EC829D99F}"/>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4F4F37F6-A87E-7CEC-7711-BDF5DF9D859A}"/>
              </a:ext>
            </a:extLst>
          </p:cNvPr>
          <p:cNvSpPr txBox="1"/>
          <p:nvPr/>
        </p:nvSpPr>
        <p:spPr>
          <a:xfrm>
            <a:off x="1982203" y="689230"/>
            <a:ext cx="3737126" cy="707886"/>
          </a:xfrm>
          <a:prstGeom prst="rect">
            <a:avLst/>
          </a:prstGeom>
          <a:noFill/>
        </p:spPr>
        <p:txBody>
          <a:bodyPr wrap="square">
            <a:spAutoFit/>
          </a:bodyPr>
          <a:lstStyle/>
          <a:p>
            <a:r>
              <a:rPr lang="en-US" sz="4000" dirty="0">
                <a:solidFill>
                  <a:schemeClr val="bg1"/>
                </a:solidFill>
              </a:rPr>
              <a:t>Random forest</a:t>
            </a:r>
          </a:p>
        </p:txBody>
      </p:sp>
      <p:pic>
        <p:nvPicPr>
          <p:cNvPr id="4098" name="Picture 2" descr="How to use the Random Forest classifier in Machine learning? | Analytics  Steps">
            <a:extLst>
              <a:ext uri="{FF2B5EF4-FFF2-40B4-BE49-F238E27FC236}">
                <a16:creationId xmlns:a16="http://schemas.microsoft.com/office/drawing/2014/main" id="{2F8E4388-DEFA-7918-49EA-42B754125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9101" y="2622291"/>
            <a:ext cx="16444394" cy="7893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8" name="Google Shape;148;p7" descr=" ">
            <a:extLst>
              <a:ext uri="{FF2B5EF4-FFF2-40B4-BE49-F238E27FC236}">
                <a16:creationId xmlns:a16="http://schemas.microsoft.com/office/drawing/2014/main" id="{EBFFD4ED-0F1D-BDDB-9ADF-DE409B6D262D}"/>
              </a:ext>
            </a:extLst>
          </p:cNvPr>
          <p:cNvPicPr preferRelativeResize="0"/>
          <p:nvPr/>
        </p:nvPicPr>
        <p:blipFill rotWithShape="1">
          <a:blip r:embed="rId7">
            <a:alphaModFix/>
          </a:blip>
          <a:srcRect/>
          <a:stretch/>
        </p:blipFill>
        <p:spPr>
          <a:xfrm>
            <a:off x="18061692" y="0"/>
            <a:ext cx="3556410" cy="7458032"/>
          </a:xfrm>
          <a:prstGeom prst="rect">
            <a:avLst/>
          </a:prstGeom>
          <a:noFill/>
          <a:ln>
            <a:noFill/>
          </a:ln>
        </p:spPr>
      </p:pic>
    </p:spTree>
    <p:extLst>
      <p:ext uri="{BB962C8B-B14F-4D97-AF65-F5344CB8AC3E}">
        <p14:creationId xmlns:p14="http://schemas.microsoft.com/office/powerpoint/2010/main" val="384798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46"/>
        <p:cNvGrpSpPr/>
        <p:nvPr/>
      </p:nvGrpSpPr>
      <p:grpSpPr>
        <a:xfrm>
          <a:off x="0" y="0"/>
          <a:ext cx="0" cy="0"/>
          <a:chOff x="0" y="0"/>
          <a:chExt cx="0" cy="0"/>
        </a:xfrm>
      </p:grpSpPr>
      <p:pic>
        <p:nvPicPr>
          <p:cNvPr id="148" name="Google Shape;148;p7" descr=" "/>
          <p:cNvPicPr preferRelativeResize="0"/>
          <p:nvPr/>
        </p:nvPicPr>
        <p:blipFill rotWithShape="1">
          <a:blip r:embed="rId3">
            <a:alphaModFix/>
          </a:blip>
          <a:srcRect/>
          <a:stretch/>
        </p:blipFill>
        <p:spPr>
          <a:xfrm>
            <a:off x="18061692" y="0"/>
            <a:ext cx="3556410" cy="7458032"/>
          </a:xfrm>
          <a:prstGeom prst="rect">
            <a:avLst/>
          </a:prstGeom>
          <a:noFill/>
          <a:ln>
            <a:noFill/>
          </a:ln>
        </p:spPr>
      </p:pic>
      <p:pic>
        <p:nvPicPr>
          <p:cNvPr id="149" name="Google Shape;149;p7" descr=" "/>
          <p:cNvPicPr preferRelativeResize="0"/>
          <p:nvPr/>
        </p:nvPicPr>
        <p:blipFill rotWithShape="1">
          <a:blip r:embed="rId4">
            <a:alphaModFix/>
          </a:blip>
          <a:srcRect/>
          <a:stretch/>
        </p:blipFill>
        <p:spPr>
          <a:xfrm>
            <a:off x="23205800" y="10515600"/>
            <a:ext cx="1181248" cy="2590800"/>
          </a:xfrm>
          <a:prstGeom prst="rect">
            <a:avLst/>
          </a:prstGeom>
          <a:noFill/>
          <a:ln>
            <a:noFill/>
          </a:ln>
        </p:spPr>
      </p:pic>
      <p:pic>
        <p:nvPicPr>
          <p:cNvPr id="150" name="Google Shape;150;p7" descr=" "/>
          <p:cNvPicPr preferRelativeResize="0"/>
          <p:nvPr/>
        </p:nvPicPr>
        <p:blipFill rotWithShape="1">
          <a:blip r:embed="rId5">
            <a:alphaModFix/>
          </a:blip>
          <a:srcRect/>
          <a:stretch/>
        </p:blipFill>
        <p:spPr>
          <a:xfrm>
            <a:off x="25875603" y="-1431542"/>
            <a:ext cx="1114189" cy="4949428"/>
          </a:xfrm>
          <a:prstGeom prst="rect">
            <a:avLst/>
          </a:prstGeom>
          <a:noFill/>
          <a:ln>
            <a:noFill/>
          </a:ln>
        </p:spPr>
      </p:pic>
      <p:pic>
        <p:nvPicPr>
          <p:cNvPr id="151" name="Google Shape;151;p7" descr=" "/>
          <p:cNvPicPr preferRelativeResize="0"/>
          <p:nvPr/>
        </p:nvPicPr>
        <p:blipFill rotWithShape="1">
          <a:blip r:embed="rId6">
            <a:alphaModFix/>
          </a:blip>
          <a:srcRect/>
          <a:stretch/>
        </p:blipFill>
        <p:spPr>
          <a:xfrm>
            <a:off x="1376050" y="486147"/>
            <a:ext cx="4949433" cy="1114053"/>
          </a:xfrm>
          <a:prstGeom prst="rect">
            <a:avLst/>
          </a:prstGeom>
          <a:noFill/>
          <a:ln>
            <a:noFill/>
          </a:ln>
        </p:spPr>
      </p:pic>
      <p:sp>
        <p:nvSpPr>
          <p:cNvPr id="152" name="Google Shape;152;p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FEADFFE-64EF-F7C3-F4DB-C5B14B43A966}"/>
              </a:ext>
            </a:extLst>
          </p:cNvPr>
          <p:cNvPicPr>
            <a:picLocks noChangeAspect="1"/>
          </p:cNvPicPr>
          <p:nvPr/>
        </p:nvPicPr>
        <p:blipFill>
          <a:blip r:embed="rId7"/>
          <a:stretch>
            <a:fillRect/>
          </a:stretch>
        </p:blipFill>
        <p:spPr>
          <a:xfrm>
            <a:off x="4347393" y="2475613"/>
            <a:ext cx="12988884" cy="9640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546C47EA-DAD7-10B4-553D-35B2F43518AE}"/>
              </a:ext>
            </a:extLst>
          </p:cNvPr>
          <p:cNvSpPr txBox="1"/>
          <p:nvPr/>
        </p:nvSpPr>
        <p:spPr>
          <a:xfrm>
            <a:off x="1376050" y="750785"/>
            <a:ext cx="5117754" cy="584775"/>
          </a:xfrm>
          <a:prstGeom prst="rect">
            <a:avLst/>
          </a:prstGeom>
          <a:noFill/>
        </p:spPr>
        <p:txBody>
          <a:bodyPr wrap="square">
            <a:spAutoFit/>
          </a:bodyPr>
          <a:lstStyle/>
          <a:p>
            <a:r>
              <a:rPr lang="en-US" sz="3200" dirty="0">
                <a:solidFill>
                  <a:schemeClr val="bg1"/>
                </a:solidFill>
              </a:rPr>
              <a:t>Example of Random forest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p:cNvGrpSpPr/>
        <p:nvPr/>
      </p:nvGrpSpPr>
      <p:grpSpPr>
        <a:xfrm>
          <a:off x="0" y="0"/>
          <a:ext cx="0" cy="0"/>
          <a:chOff x="0" y="0"/>
          <a:chExt cx="0" cy="0"/>
        </a:xfrm>
      </p:grpSpPr>
      <p:pic>
        <p:nvPicPr>
          <p:cNvPr id="115" name="Google Shape;115;p6" descr=" "/>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F412522C-4442-6E39-46B8-9109A5C75F16}"/>
              </a:ext>
            </a:extLst>
          </p:cNvPr>
          <p:cNvPicPr preferRelativeResize="0"/>
          <p:nvPr/>
        </p:nvPicPr>
        <p:blipFill rotWithShape="1">
          <a:blip r:embed="rId4">
            <a:alphaModFix/>
          </a:blip>
          <a:srcRect/>
          <a:stretch/>
        </p:blipFill>
        <p:spPr>
          <a:xfrm>
            <a:off x="6481059" y="525305"/>
            <a:ext cx="14774075" cy="1172865"/>
          </a:xfrm>
          <a:prstGeom prst="rect">
            <a:avLst/>
          </a:prstGeom>
          <a:noFill/>
          <a:ln>
            <a:noFill/>
          </a:ln>
        </p:spPr>
      </p:pic>
      <p:sp>
        <p:nvSpPr>
          <p:cNvPr id="3" name="Google Shape;86;p4">
            <a:extLst>
              <a:ext uri="{FF2B5EF4-FFF2-40B4-BE49-F238E27FC236}">
                <a16:creationId xmlns:a16="http://schemas.microsoft.com/office/drawing/2014/main" id="{045CFEF1-A0E4-27DF-A8C6-1C1658D7C5D4}"/>
              </a:ext>
            </a:extLst>
          </p:cNvPr>
          <p:cNvSpPr/>
          <p:nvPr/>
        </p:nvSpPr>
        <p:spPr>
          <a:xfrm>
            <a:off x="6481060" y="1986652"/>
            <a:ext cx="14774074" cy="2025511"/>
          </a:xfrm>
          <a:prstGeom prst="rect">
            <a:avLst/>
          </a:prstGeom>
          <a:noFill/>
          <a:ln>
            <a:noFill/>
          </a:ln>
        </p:spPr>
        <p:txBody>
          <a:bodyPr spcFirstLastPara="1" wrap="square" lIns="0" tIns="0" rIns="0" bIns="0" anchor="t" anchorCtr="0">
            <a:noAutofit/>
          </a:bodyPr>
          <a:lstStyle/>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جنگل تصادفی چند ویژگی مهم دارد که آن را به یکی از الگوریتم‌های قدرتمند در یادگیری ماشین تبدیل می‌کند. این ویژگی‌ها شامل نمونه‌گیری تصادفی از داده‌ها و انتخاب تصادفی ویژگی‌ها در هر تقسیم است.</a:t>
            </a:r>
            <a:endParaRPr lang="en-US" sz="4400" b="0" i="0" u="none" strike="noStrike" cap="none" dirty="0">
              <a:solidFill>
                <a:schemeClr val="bg1"/>
              </a:solidFill>
              <a:latin typeface="Calibri"/>
              <a:ea typeface="Calibri"/>
              <a:cs typeface="B Nazanin" panose="00000400000000000000" pitchFamily="2" charset="-78"/>
              <a:sym typeface="Calibri"/>
            </a:endParaRPr>
          </a:p>
        </p:txBody>
      </p:sp>
      <p:sp>
        <p:nvSpPr>
          <p:cNvPr id="4" name="Google Shape;84;p4">
            <a:extLst>
              <a:ext uri="{FF2B5EF4-FFF2-40B4-BE49-F238E27FC236}">
                <a16:creationId xmlns:a16="http://schemas.microsoft.com/office/drawing/2014/main" id="{9C1E6FAB-2AED-65EC-41E9-6359014D3F54}"/>
              </a:ext>
            </a:extLst>
          </p:cNvPr>
          <p:cNvSpPr/>
          <p:nvPr/>
        </p:nvSpPr>
        <p:spPr>
          <a:xfrm>
            <a:off x="7259216" y="669291"/>
            <a:ext cx="11067307" cy="740677"/>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ویژگی‌های کلیدی جنگل تصادفی</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pic>
        <p:nvPicPr>
          <p:cNvPr id="5" name="Google Shape;32;p2" descr=" ">
            <a:extLst>
              <a:ext uri="{FF2B5EF4-FFF2-40B4-BE49-F238E27FC236}">
                <a16:creationId xmlns:a16="http://schemas.microsoft.com/office/drawing/2014/main" id="{6F8E34F4-F7AD-E948-E0D9-D3C906A7E4D3}"/>
              </a:ext>
            </a:extLst>
          </p:cNvPr>
          <p:cNvPicPr preferRelativeResize="0"/>
          <p:nvPr/>
        </p:nvPicPr>
        <p:blipFill rotWithShape="1">
          <a:blip r:embed="rId4">
            <a:alphaModFix/>
          </a:blip>
          <a:srcRect/>
          <a:stretch/>
        </p:blipFill>
        <p:spPr>
          <a:xfrm>
            <a:off x="12894907" y="4537779"/>
            <a:ext cx="8360227" cy="883772"/>
          </a:xfrm>
          <a:prstGeom prst="rect">
            <a:avLst/>
          </a:prstGeom>
          <a:noFill/>
          <a:ln>
            <a:noFill/>
          </a:ln>
        </p:spPr>
      </p:pic>
      <p:sp>
        <p:nvSpPr>
          <p:cNvPr id="6" name="Google Shape;86;p4">
            <a:extLst>
              <a:ext uri="{FF2B5EF4-FFF2-40B4-BE49-F238E27FC236}">
                <a16:creationId xmlns:a16="http://schemas.microsoft.com/office/drawing/2014/main" id="{7CF07274-0C30-6B14-6843-C51756C243B1}"/>
              </a:ext>
            </a:extLst>
          </p:cNvPr>
          <p:cNvSpPr/>
          <p:nvPr/>
        </p:nvSpPr>
        <p:spPr>
          <a:xfrm>
            <a:off x="12894907" y="5763077"/>
            <a:ext cx="8360228" cy="7427618"/>
          </a:xfrm>
          <a:prstGeom prst="rect">
            <a:avLst/>
          </a:prstGeom>
          <a:noFill/>
          <a:ln>
            <a:noFill/>
          </a:ln>
        </p:spPr>
        <p:txBody>
          <a:bodyPr spcFirstLastPara="1" wrap="square" lIns="0" tIns="0" rIns="0" bIns="0" anchor="t" anchorCtr="0">
            <a:noAutofit/>
          </a:bodyPr>
          <a:lstStyle/>
          <a:p>
            <a:pPr marL="685800" marR="0" lvl="0" indent="-685800" algn="just" rtl="1">
              <a:spcBef>
                <a:spcPts val="0"/>
              </a:spcBef>
              <a:spcAft>
                <a:spcPts val="0"/>
              </a:spcAft>
              <a:buClr>
                <a:srgbClr val="FFFFFF"/>
              </a:buClr>
              <a:buSzPts val="3200"/>
              <a:buFont typeface="Arial" panose="020B0604020202020204" pitchFamily="34" charset="0"/>
              <a:buChar char="•"/>
            </a:pPr>
            <a:r>
              <a:rPr lang="fa-IR" sz="4400" b="0" i="0" u="none" strike="noStrike" cap="none" dirty="0">
                <a:solidFill>
                  <a:srgbClr val="FFFFFF"/>
                </a:solidFill>
                <a:latin typeface="Source Code Pro"/>
                <a:ea typeface="Source Code Pro"/>
                <a:cs typeface="B Nazanin" panose="00000400000000000000" pitchFamily="2" charset="-78"/>
                <a:sym typeface="Source Code Pro"/>
              </a:rPr>
              <a:t>در جنگل تصادفی، زیرمجموعه‌هایی از داده‌های آموزشی با استفاده از روش نمونه‌گیری تصادفی و با تکرار انتخاب می‌شوند. به این معنا که هر زیرمجموعه می‌تواند شامل داده‌های تکراری باشد و برخی داده‌ها ممکن است اصلاً انتخاب نشوند. این روش که به نام "بگینگ" شناخته می‌شود، باعث می‌شود که هر درخت یک نمونه کمی متفاوت از داده‌ها را ببیند، و این تفاوت‌ها موجب افزایش دقت و کاهش بیش‌برازش می‌شود.</a:t>
            </a:r>
            <a:endParaRPr lang="en-US" sz="4400" b="0" i="0" u="none" strike="noStrike" cap="none" dirty="0">
              <a:solidFill>
                <a:schemeClr val="dk1"/>
              </a:solidFill>
              <a:latin typeface="Calibri"/>
              <a:ea typeface="Calibri"/>
              <a:cs typeface="B Nazanin" panose="00000400000000000000" pitchFamily="2" charset="-78"/>
              <a:sym typeface="Calibri"/>
            </a:endParaRPr>
          </a:p>
        </p:txBody>
      </p:sp>
      <p:sp>
        <p:nvSpPr>
          <p:cNvPr id="7" name="Google Shape;84;p4">
            <a:extLst>
              <a:ext uri="{FF2B5EF4-FFF2-40B4-BE49-F238E27FC236}">
                <a16:creationId xmlns:a16="http://schemas.microsoft.com/office/drawing/2014/main" id="{11D697F4-3F1E-EDAA-62B3-D1693C5C7BB3}"/>
              </a:ext>
            </a:extLst>
          </p:cNvPr>
          <p:cNvSpPr/>
          <p:nvPr/>
        </p:nvSpPr>
        <p:spPr>
          <a:xfrm>
            <a:off x="14239917" y="4708542"/>
            <a:ext cx="5670206" cy="883772"/>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3600" b="1" i="0" u="none" strike="noStrike" cap="none" dirty="0">
                <a:solidFill>
                  <a:schemeClr val="bg1"/>
                </a:solidFill>
                <a:latin typeface="Source Code Pro"/>
                <a:ea typeface="Source Code Pro"/>
                <a:cs typeface="B Nazanin" panose="00000400000000000000" pitchFamily="2" charset="-78"/>
                <a:sym typeface="Source Code Pro"/>
              </a:rPr>
              <a:t>1- نمونه‌گیری تصادفی از داده‌ها</a:t>
            </a:r>
            <a:endParaRPr lang="en-US" sz="3600" b="0" i="0" u="none" strike="noStrike" cap="none" dirty="0">
              <a:solidFill>
                <a:schemeClr val="bg1"/>
              </a:solidFill>
              <a:latin typeface="Calibri"/>
              <a:ea typeface="Calibri"/>
              <a:cs typeface="B Nazanin" panose="00000400000000000000" pitchFamily="2" charset="-78"/>
              <a:sym typeface="Calibri"/>
            </a:endParaRPr>
          </a:p>
        </p:txBody>
      </p:sp>
      <p:sp>
        <p:nvSpPr>
          <p:cNvPr id="8" name="Google Shape;86;p4">
            <a:extLst>
              <a:ext uri="{FF2B5EF4-FFF2-40B4-BE49-F238E27FC236}">
                <a16:creationId xmlns:a16="http://schemas.microsoft.com/office/drawing/2014/main" id="{853D08DE-779D-FCD3-F616-D4A8423799AD}"/>
              </a:ext>
            </a:extLst>
          </p:cNvPr>
          <p:cNvSpPr/>
          <p:nvPr/>
        </p:nvSpPr>
        <p:spPr>
          <a:xfrm>
            <a:off x="3189669" y="5796481"/>
            <a:ext cx="8302600" cy="6119490"/>
          </a:xfrm>
          <a:prstGeom prst="rect">
            <a:avLst/>
          </a:prstGeom>
          <a:noFill/>
          <a:ln>
            <a:noFill/>
          </a:ln>
        </p:spPr>
        <p:txBody>
          <a:bodyPr spcFirstLastPara="1" wrap="square" lIns="0" tIns="0" rIns="0" bIns="0" anchor="t" anchorCtr="0">
            <a:noAutofit/>
          </a:bodyPr>
          <a:lstStyle/>
          <a:p>
            <a:pPr marL="685800" marR="0" lvl="0" indent="-685800" algn="just" rtl="1">
              <a:spcBef>
                <a:spcPts val="0"/>
              </a:spcBef>
              <a:spcAft>
                <a:spcPts val="0"/>
              </a:spcAft>
              <a:buClr>
                <a:srgbClr val="FFFFFF"/>
              </a:buClr>
              <a:buSzPts val="3200"/>
              <a:buFont typeface="Arial" panose="020B0604020202020204" pitchFamily="34" charset="0"/>
              <a:buChar char="•"/>
            </a:pPr>
            <a:r>
              <a:rPr lang="fa-IR" sz="4000" b="0" i="0" u="none" strike="noStrike" cap="none" dirty="0">
                <a:solidFill>
                  <a:srgbClr val="FFFFFF"/>
                </a:solidFill>
                <a:latin typeface="Source Code Pro"/>
                <a:ea typeface="Source Code Pro"/>
                <a:cs typeface="B Nazanin" panose="00000400000000000000" pitchFamily="2" charset="-78"/>
                <a:sym typeface="Source Code Pro"/>
              </a:rPr>
              <a:t>در هر گره از درخت تصمیم‌گیری، جنگل تصادفی به‌جای استفاده از تمامی ویژگی‌ها، یک زیرمجموعه تصادفی از ویژگی‌ها را برای تقسیم‌بندی داده‌ها انتخاب می‌کند. این انتخاب تصادفی باعث می‌شود که هر درخت تصمیم‌گیری به طور مستقل و بدون اتکا به ویژگی‌های خاصی ساخته شود، که تنوع درختان را بیشتر کرده و از هم‌راستایی بیش از حد بین آن‌ها جلوگیری می‌کند. در نتیجه، مدل جنگل تصادفی دقت بیشتری در پیش‌بینی دارد و به داده‌های جدید نیز بهتر تعمیم می‌یابد.</a:t>
            </a:r>
            <a:endParaRPr lang="en-US" sz="4000" b="0" i="0" u="none" strike="noStrike" cap="none" dirty="0">
              <a:solidFill>
                <a:schemeClr val="dk1"/>
              </a:solidFill>
              <a:latin typeface="Calibri"/>
              <a:ea typeface="Calibri"/>
              <a:cs typeface="B Nazanin" panose="00000400000000000000" pitchFamily="2" charset="-78"/>
              <a:sym typeface="Calibri"/>
            </a:endParaRPr>
          </a:p>
        </p:txBody>
      </p:sp>
      <p:pic>
        <p:nvPicPr>
          <p:cNvPr id="10" name="Google Shape;32;p2" descr=" ">
            <a:extLst>
              <a:ext uri="{FF2B5EF4-FFF2-40B4-BE49-F238E27FC236}">
                <a16:creationId xmlns:a16="http://schemas.microsoft.com/office/drawing/2014/main" id="{4263C934-0953-EF81-CC69-422B7DB06259}"/>
              </a:ext>
            </a:extLst>
          </p:cNvPr>
          <p:cNvPicPr preferRelativeResize="0"/>
          <p:nvPr/>
        </p:nvPicPr>
        <p:blipFill rotWithShape="1">
          <a:blip r:embed="rId4">
            <a:alphaModFix/>
          </a:blip>
          <a:srcRect/>
          <a:stretch/>
        </p:blipFill>
        <p:spPr>
          <a:xfrm>
            <a:off x="3189668" y="4462419"/>
            <a:ext cx="8360228" cy="883772"/>
          </a:xfrm>
          <a:prstGeom prst="rect">
            <a:avLst/>
          </a:prstGeom>
          <a:noFill/>
          <a:ln>
            <a:noFill/>
          </a:ln>
        </p:spPr>
      </p:pic>
      <p:sp>
        <p:nvSpPr>
          <p:cNvPr id="11" name="Google Shape;84;p4">
            <a:extLst>
              <a:ext uri="{FF2B5EF4-FFF2-40B4-BE49-F238E27FC236}">
                <a16:creationId xmlns:a16="http://schemas.microsoft.com/office/drawing/2014/main" id="{A77D919B-51D9-22FA-0650-C080595D2A4D}"/>
              </a:ext>
            </a:extLst>
          </p:cNvPr>
          <p:cNvSpPr/>
          <p:nvPr/>
        </p:nvSpPr>
        <p:spPr>
          <a:xfrm>
            <a:off x="3396343" y="4624507"/>
            <a:ext cx="7893698" cy="883772"/>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3600" b="1" i="0" u="none" strike="noStrike" cap="none" dirty="0">
                <a:solidFill>
                  <a:schemeClr val="bg1"/>
                </a:solidFill>
                <a:latin typeface="Source Code Pro"/>
                <a:ea typeface="Source Code Pro"/>
                <a:cs typeface="B Nazanin" panose="00000400000000000000" pitchFamily="2" charset="-78"/>
                <a:sym typeface="Source Code Pro"/>
              </a:rPr>
              <a:t>2 - انتخاب تصادفی ویژگی‌ها برای تقسیم‌بندی</a:t>
            </a:r>
            <a:endParaRPr lang="en-US" sz="3600" b="0" i="0" u="none" strike="noStrike" cap="none" dirty="0">
              <a:solidFill>
                <a:schemeClr val="bg1"/>
              </a:solidFill>
              <a:latin typeface="Calibri"/>
              <a:ea typeface="Calibri"/>
              <a:cs typeface="B Nazanin" panose="00000400000000000000" pitchFamily="2" charset="-78"/>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3" grpId="0"/>
      <p:bldP spid="4" grpId="0"/>
      <p:bldP spid="6" grpId="0"/>
      <p:bldP spid="7" grpId="0"/>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ABDCDAF7-BA89-BD9D-4C22-33883565CE30}"/>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C26A2002-EB3D-571A-32E8-DA406000B73E}"/>
              </a:ext>
            </a:extLst>
          </p:cNvPr>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a:extLst>
              <a:ext uri="{FF2B5EF4-FFF2-40B4-BE49-F238E27FC236}">
                <a16:creationId xmlns:a16="http://schemas.microsoft.com/office/drawing/2014/main" id="{C3B209A5-2A23-0BEA-75D7-C815BD96045F}"/>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41B63EED-23CB-ED81-5281-F221A3FAE9FF}"/>
              </a:ext>
            </a:extLst>
          </p:cNvPr>
          <p:cNvPicPr preferRelativeResize="0"/>
          <p:nvPr/>
        </p:nvPicPr>
        <p:blipFill rotWithShape="1">
          <a:blip r:embed="rId4">
            <a:alphaModFix/>
          </a:blip>
          <a:srcRect/>
          <a:stretch/>
        </p:blipFill>
        <p:spPr>
          <a:xfrm>
            <a:off x="6538445" y="525585"/>
            <a:ext cx="16832476" cy="1461067"/>
          </a:xfrm>
          <a:prstGeom prst="rect">
            <a:avLst/>
          </a:prstGeom>
          <a:noFill/>
          <a:ln>
            <a:noFill/>
          </a:ln>
        </p:spPr>
      </p:pic>
      <p:sp>
        <p:nvSpPr>
          <p:cNvPr id="3" name="Google Shape;86;p4">
            <a:extLst>
              <a:ext uri="{FF2B5EF4-FFF2-40B4-BE49-F238E27FC236}">
                <a16:creationId xmlns:a16="http://schemas.microsoft.com/office/drawing/2014/main" id="{79FA80DB-4B90-AFDC-6C22-6AFD5E11D0A4}"/>
              </a:ext>
            </a:extLst>
          </p:cNvPr>
          <p:cNvSpPr/>
          <p:nvPr/>
        </p:nvSpPr>
        <p:spPr>
          <a:xfrm>
            <a:off x="6481260" y="2182504"/>
            <a:ext cx="16832476" cy="11007911"/>
          </a:xfrm>
          <a:prstGeom prst="rect">
            <a:avLst/>
          </a:prstGeom>
          <a:noFill/>
          <a:ln>
            <a:noFill/>
          </a:ln>
        </p:spPr>
        <p:txBody>
          <a:bodyPr spcFirstLastPara="1" wrap="square" lIns="0" tIns="0" rIns="0" bIns="0" anchor="t" anchorCtr="0">
            <a:noAutofit/>
          </a:bodyPr>
          <a:lstStyle/>
          <a:p>
            <a:pPr marL="571500" marR="0" lvl="0" indent="-571500" algn="just" rtl="1">
              <a:spcBef>
                <a:spcPts val="0"/>
              </a:spcBef>
              <a:spcAft>
                <a:spcPts val="0"/>
              </a:spcAft>
              <a:buClr>
                <a:srgbClr val="FFFFFF"/>
              </a:buClr>
              <a:buSzPts val="3200"/>
              <a:buFont typeface="Wingdings" panose="05000000000000000000" pitchFamily="2" charset="2"/>
              <a:buChar char="ü"/>
            </a:pPr>
            <a:r>
              <a:rPr lang="fa-IR" sz="4000" b="0" i="0" u="none" strike="noStrike" cap="none" dirty="0">
                <a:solidFill>
                  <a:schemeClr val="bg1"/>
                </a:solidFill>
                <a:latin typeface="Calibri"/>
                <a:ea typeface="Calibri"/>
                <a:cs typeface="B Titr" panose="00000700000000000000" pitchFamily="2" charset="-78"/>
                <a:sym typeface="Calibri"/>
              </a:rPr>
              <a:t>دقت بالا: </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جنگل تصادفی از ترکیب چندین درخت تصمیم‌گیری استفاده می‌کند که به‌طور مستقل آموزش دیده‌اند. این ترکیب باعث می‌شود که الگوریتم دقت بالایی در پیش‌بینی‌ها داشته باشد، زیرا رای‌گیری و میانگین‌گیری نتایج از چندین درخت، خطاهای فردی را کاهش می‌دهد. این ویژگی جنگل تصادفی را برای مسائل پیچیده با داده‌های بزرگ و متغیرهای متعدد مناسب می‌سازد.</a:t>
            </a:r>
          </a:p>
          <a:p>
            <a:pPr marL="742950" marR="0" lvl="0" indent="-742950" algn="just" rtl="1">
              <a:spcBef>
                <a:spcPts val="0"/>
              </a:spcBef>
              <a:spcAft>
                <a:spcPts val="0"/>
              </a:spcAft>
              <a:buClr>
                <a:srgbClr val="FFFFFF"/>
              </a:buClr>
              <a:buSzPts val="3200"/>
              <a:buFont typeface="Wingdings" panose="05000000000000000000" pitchFamily="2" charset="2"/>
              <a:buChar char="ü"/>
            </a:pPr>
            <a:r>
              <a:rPr lang="fa-IR" sz="4000" b="0" i="0" u="none" strike="noStrike" cap="none" dirty="0">
                <a:solidFill>
                  <a:schemeClr val="bg1"/>
                </a:solidFill>
                <a:latin typeface="Calibri"/>
                <a:ea typeface="Calibri"/>
                <a:cs typeface="B Titr" panose="00000700000000000000" pitchFamily="2" charset="-78"/>
                <a:sym typeface="Calibri"/>
              </a:rPr>
              <a:t>مقاومت در برابر بیش‌برازش : </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یکی از مشکلات رایج در درخت‌های تصمیم‌گیری، بیش‌برازش است؛ یعنی الگوریتم بیش از حد به داده‌های آموزشی وابسته می‌شود. اما جنگل تصادفی به دلیل استفاده از بگینگ و ایجاد تنوع میان درختان، از بیش‌برازش جلوگیری می‌کند. درختان از مجموعه‌های تصادفی داده و ویژگی‌ها ساخته می‌شوند، بنابراین جنگل تصادفی در داده‌های جدید بهتر تعمیم می‌یابد و نتایج پایدارتری ارائه می‌دهد.</a:t>
            </a:r>
          </a:p>
          <a:p>
            <a:pPr marL="571500" marR="0" lvl="0" indent="-571500" algn="just" rtl="1">
              <a:spcBef>
                <a:spcPts val="0"/>
              </a:spcBef>
              <a:spcAft>
                <a:spcPts val="0"/>
              </a:spcAft>
              <a:buClr>
                <a:srgbClr val="FFFFFF"/>
              </a:buClr>
              <a:buSzPts val="3200"/>
              <a:buFont typeface="Wingdings" panose="05000000000000000000" pitchFamily="2" charset="2"/>
              <a:buChar char="ü"/>
            </a:pPr>
            <a:r>
              <a:rPr lang="fa-IR" sz="4000" b="0" i="0" u="none" strike="noStrike" cap="none" dirty="0">
                <a:solidFill>
                  <a:schemeClr val="bg1"/>
                </a:solidFill>
                <a:latin typeface="Calibri"/>
                <a:ea typeface="Calibri"/>
                <a:cs typeface="B Titr" panose="00000700000000000000" pitchFamily="2" charset="-78"/>
                <a:sym typeface="Calibri"/>
              </a:rPr>
              <a:t>اهمیت ویژگی‌ها</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جنگل تصادفی می‌تواند اهمیت هر ویژگی را در پیش‌بینی‌ها نشان دهد. این الگوریتم با بررسی میزان تأثیر هر ویژگی در کاهش خطا در درختان، ویژگی‌های مهم و مؤثر در پیش‌بینی را مشخص می‌کند. این قابلیت برای تحلیل داده‌ها و درک اهمیت متغیرها بسیار مفید است و به پژوهشگران و تحلیلگران کمک می‌کند تا عوامل کلیدی را در مسئله موردنظر شناسایی کنند.</a:t>
            </a:r>
            <a:endParaRPr lang="en-US" sz="4400" b="0" i="0" u="none" strike="noStrike" cap="none" dirty="0">
              <a:solidFill>
                <a:schemeClr val="bg1"/>
              </a:solidFill>
              <a:latin typeface="Calibri"/>
              <a:ea typeface="Calibri"/>
              <a:cs typeface="B Nazanin" panose="00000400000000000000" pitchFamily="2" charset="-78"/>
              <a:sym typeface="Calibri"/>
            </a:endParaRPr>
          </a:p>
        </p:txBody>
      </p:sp>
      <p:sp>
        <p:nvSpPr>
          <p:cNvPr id="4" name="Google Shape;84;p4">
            <a:extLst>
              <a:ext uri="{FF2B5EF4-FFF2-40B4-BE49-F238E27FC236}">
                <a16:creationId xmlns:a16="http://schemas.microsoft.com/office/drawing/2014/main" id="{DAF12187-5874-B6DC-2746-71318FB8D646}"/>
              </a:ext>
            </a:extLst>
          </p:cNvPr>
          <p:cNvSpPr/>
          <p:nvPr/>
        </p:nvSpPr>
        <p:spPr>
          <a:xfrm>
            <a:off x="12080254" y="731536"/>
            <a:ext cx="5748858" cy="740677"/>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مزایای جنگل تصادفی</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42518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CB8FE47A-FC40-B23F-EF3D-03B39B89A291}"/>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20097E56-1FAE-9592-5CD9-C0714208FE3C}"/>
              </a:ext>
            </a:extLst>
          </p:cNvPr>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a:extLst>
              <a:ext uri="{FF2B5EF4-FFF2-40B4-BE49-F238E27FC236}">
                <a16:creationId xmlns:a16="http://schemas.microsoft.com/office/drawing/2014/main" id="{6F74F335-C659-BAB3-5D81-776112341840}"/>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1F41E773-7C0F-BAB6-2059-18326FFEE8EF}"/>
              </a:ext>
            </a:extLst>
          </p:cNvPr>
          <p:cNvPicPr preferRelativeResize="0"/>
          <p:nvPr/>
        </p:nvPicPr>
        <p:blipFill rotWithShape="1">
          <a:blip r:embed="rId4">
            <a:alphaModFix/>
          </a:blip>
          <a:srcRect/>
          <a:stretch/>
        </p:blipFill>
        <p:spPr>
          <a:xfrm>
            <a:off x="6538445" y="525585"/>
            <a:ext cx="16832476" cy="1359199"/>
          </a:xfrm>
          <a:prstGeom prst="rect">
            <a:avLst/>
          </a:prstGeom>
          <a:noFill/>
          <a:ln>
            <a:noFill/>
          </a:ln>
        </p:spPr>
      </p:pic>
      <p:sp>
        <p:nvSpPr>
          <p:cNvPr id="3" name="Google Shape;86;p4">
            <a:extLst>
              <a:ext uri="{FF2B5EF4-FFF2-40B4-BE49-F238E27FC236}">
                <a16:creationId xmlns:a16="http://schemas.microsoft.com/office/drawing/2014/main" id="{B37BCAD0-CAB2-9189-B4FC-329A82777388}"/>
              </a:ext>
            </a:extLst>
          </p:cNvPr>
          <p:cNvSpPr/>
          <p:nvPr/>
        </p:nvSpPr>
        <p:spPr>
          <a:xfrm>
            <a:off x="6481260" y="2182504"/>
            <a:ext cx="16832476" cy="11007911"/>
          </a:xfrm>
          <a:prstGeom prst="rect">
            <a:avLst/>
          </a:prstGeom>
          <a:noFill/>
          <a:ln>
            <a:noFill/>
          </a:ln>
        </p:spPr>
        <p:txBody>
          <a:bodyPr spcFirstLastPara="1" wrap="square" lIns="0" tIns="0" rIns="0" bIns="0" anchor="t" anchorCtr="0">
            <a:noAutofit/>
          </a:bodyPr>
          <a:lstStyle/>
          <a:p>
            <a:pPr marL="571500" marR="0" lvl="0" indent="-571500" algn="just" rtl="1">
              <a:spcBef>
                <a:spcPts val="0"/>
              </a:spcBef>
              <a:spcAft>
                <a:spcPts val="0"/>
              </a:spcAft>
              <a:buClr>
                <a:srgbClr val="FFFFFF"/>
              </a:buClr>
              <a:buSzPts val="3200"/>
              <a:buFont typeface="Calibri" panose="020F0502020204030204" pitchFamily="34" charset="0"/>
              <a:buChar char="×"/>
            </a:pPr>
            <a:r>
              <a:rPr lang="fa-IR" sz="4000" b="0" i="0" u="none" strike="noStrike" cap="none" dirty="0">
                <a:solidFill>
                  <a:schemeClr val="bg1"/>
                </a:solidFill>
                <a:latin typeface="Calibri"/>
                <a:ea typeface="Calibri"/>
                <a:cs typeface="B Titr" panose="00000700000000000000" pitchFamily="2" charset="-78"/>
                <a:sym typeface="Calibri"/>
              </a:rPr>
              <a:t>هزینه محاسباتی بالا :</a:t>
            </a:r>
          </a:p>
          <a:p>
            <a:pPr marR="0" lvl="0" algn="just" rtl="1">
              <a:spcBef>
                <a:spcPts val="0"/>
              </a:spcBef>
              <a:spcAft>
                <a:spcPts val="0"/>
              </a:spcAft>
              <a:buClr>
                <a:srgbClr val="FFFFFF"/>
              </a:buClr>
              <a:buSzPts val="3200"/>
            </a:pPr>
            <a:endParaRPr lang="fa-IR" sz="4000" b="0" i="0" u="none" strike="noStrike" cap="none" dirty="0">
              <a:solidFill>
                <a:schemeClr val="bg1"/>
              </a:solidFill>
              <a:latin typeface="Calibri"/>
              <a:ea typeface="Calibri"/>
              <a:cs typeface="B Titr" panose="00000700000000000000" pitchFamily="2" charset="-78"/>
              <a:sym typeface="Calibri"/>
            </a:endParaRP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جنگل تصادفی از تعداد زیادی درخت تصمیم‌گیری برای دستیابی به نتایج دقیق استفاده می‌کند. ساخت و پردازش چندین درخت برای هر مجموعه داده نیاز به محاسبات گسترده‌ای دارد، که این موضوع می‌تواند برای داده‌های بزرگ و پیچیده زمان‌بر و هزینه‌بر باشد. به‌ویژه در کاربردهای بلادرنگ یا زمانی که منابع محاسباتی محدود است، این الگوریتم ممکن است بهینه نباشد.</a:t>
            </a:r>
          </a:p>
          <a:p>
            <a:pPr marR="0" lvl="0" algn="just" rtl="1">
              <a:spcBef>
                <a:spcPts val="0"/>
              </a:spcBef>
              <a:spcAft>
                <a:spcPts val="0"/>
              </a:spcAft>
              <a:buClr>
                <a:srgbClr val="FFFFFF"/>
              </a:buClr>
              <a:buSzPts val="3200"/>
            </a:pPr>
            <a:endParaRPr lang="fa-IR" sz="4400" b="0" i="0" u="none" strike="noStrike" cap="none" dirty="0">
              <a:solidFill>
                <a:schemeClr val="bg1"/>
              </a:solidFill>
              <a:latin typeface="Calibri"/>
              <a:ea typeface="Calibri"/>
              <a:cs typeface="B Nazanin" panose="00000400000000000000" pitchFamily="2" charset="-78"/>
              <a:sym typeface="Calibri"/>
            </a:endParaRPr>
          </a:p>
          <a:p>
            <a:pPr marL="571500" marR="0" lvl="0" indent="-571500" algn="just" rtl="1">
              <a:spcBef>
                <a:spcPts val="0"/>
              </a:spcBef>
              <a:spcAft>
                <a:spcPts val="0"/>
              </a:spcAft>
              <a:buClr>
                <a:srgbClr val="FFFFFF"/>
              </a:buClr>
              <a:buSzPts val="3200"/>
              <a:buFont typeface="Calibri" panose="020F0502020204030204" pitchFamily="34" charset="0"/>
              <a:buChar char="×"/>
            </a:pPr>
            <a:r>
              <a:rPr lang="fa-IR" sz="4000" b="0" i="0" u="none" strike="noStrike" cap="none" dirty="0">
                <a:solidFill>
                  <a:schemeClr val="bg1"/>
                </a:solidFill>
                <a:latin typeface="Calibri"/>
                <a:ea typeface="Calibri"/>
                <a:cs typeface="B Titr" panose="00000700000000000000" pitchFamily="2" charset="-78"/>
                <a:sym typeface="Calibri"/>
              </a:rPr>
              <a:t>کاهش قابلیت تفسیر نسبت به درخت تصمیم تنها :</a:t>
            </a:r>
          </a:p>
          <a:p>
            <a:pPr marR="0" lvl="0" algn="just" rtl="1">
              <a:spcBef>
                <a:spcPts val="0"/>
              </a:spcBef>
              <a:spcAft>
                <a:spcPts val="0"/>
              </a:spcAft>
              <a:buClr>
                <a:srgbClr val="FFFFFF"/>
              </a:buClr>
              <a:buSzPts val="3200"/>
            </a:pPr>
            <a:endParaRPr lang="fa-IR" sz="4000" b="0" i="0" u="none" strike="noStrike" cap="none" dirty="0">
              <a:solidFill>
                <a:schemeClr val="bg1"/>
              </a:solidFill>
              <a:latin typeface="Calibri"/>
              <a:ea typeface="Calibri"/>
              <a:cs typeface="B Titr" panose="00000700000000000000" pitchFamily="2" charset="-78"/>
              <a:sym typeface="Calibri"/>
            </a:endParaRP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یکی از مزایای درخت‌های تصمیم‌گیری، ساده و قابل فهم بودن ساختارشان است که تفسیر تصمیم‌ها را آسان می‌کند. اما جنگل تصادفی از ترکیب صدها یا هزاران درخت تشکیل شده و به همین دلیل ساختار کلی پیچیده‌تری دارد. این موضوع تفسیر نتایج و دنبال کردن فرآیند تصمیم‌گیری الگوریتم را دشوار می‌سازد. در حالی که جنگل تصادفی می‌تواند اهمیت ویژگی‌ها را نشان دهد، اما در مقایسه با یک درخت تصمیم ساده، شفافیت و تفسیر کمتری دارد و در برخی از کاربردها که نیاز به شفافیت تصمیم‌گیری است، ممکن است گزینه مناسبی نباشد.</a:t>
            </a:r>
            <a:endParaRPr lang="en-US" sz="4800" b="0" i="0" u="none" strike="noStrike" cap="none" dirty="0">
              <a:solidFill>
                <a:schemeClr val="bg1"/>
              </a:solidFill>
              <a:latin typeface="Calibri"/>
              <a:ea typeface="Calibri"/>
              <a:cs typeface="B Nazanin" panose="00000400000000000000" pitchFamily="2" charset="-78"/>
              <a:sym typeface="Calibri"/>
            </a:endParaRPr>
          </a:p>
        </p:txBody>
      </p:sp>
      <p:sp>
        <p:nvSpPr>
          <p:cNvPr id="4" name="Google Shape;84;p4">
            <a:extLst>
              <a:ext uri="{FF2B5EF4-FFF2-40B4-BE49-F238E27FC236}">
                <a16:creationId xmlns:a16="http://schemas.microsoft.com/office/drawing/2014/main" id="{A5556611-3A5A-2448-5550-465236971437}"/>
              </a:ext>
            </a:extLst>
          </p:cNvPr>
          <p:cNvSpPr/>
          <p:nvPr/>
        </p:nvSpPr>
        <p:spPr>
          <a:xfrm>
            <a:off x="11119801" y="736489"/>
            <a:ext cx="7669763" cy="740677"/>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محدودیت‌های جنگل تصادفی</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4042165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7B79DE92-4613-FBD2-C2D8-85762DD06A77}"/>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A70BC241-EADD-2CF4-5664-46393092660B}"/>
              </a:ext>
            </a:extLst>
          </p:cNvPr>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a:extLst>
              <a:ext uri="{FF2B5EF4-FFF2-40B4-BE49-F238E27FC236}">
                <a16:creationId xmlns:a16="http://schemas.microsoft.com/office/drawing/2014/main" id="{58797B4F-B75F-C647-D813-03C7CD206A9E}"/>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273CB911-033E-263C-27B4-E9C761B8392B}"/>
              </a:ext>
            </a:extLst>
          </p:cNvPr>
          <p:cNvPicPr preferRelativeResize="0"/>
          <p:nvPr/>
        </p:nvPicPr>
        <p:blipFill rotWithShape="1">
          <a:blip r:embed="rId4">
            <a:alphaModFix/>
          </a:blip>
          <a:srcRect/>
          <a:stretch/>
        </p:blipFill>
        <p:spPr>
          <a:xfrm>
            <a:off x="6538445" y="525585"/>
            <a:ext cx="16832476" cy="1359199"/>
          </a:xfrm>
          <a:prstGeom prst="rect">
            <a:avLst/>
          </a:prstGeom>
          <a:noFill/>
          <a:ln>
            <a:noFill/>
          </a:ln>
        </p:spPr>
      </p:pic>
      <p:sp>
        <p:nvSpPr>
          <p:cNvPr id="3" name="Google Shape;86;p4">
            <a:extLst>
              <a:ext uri="{FF2B5EF4-FFF2-40B4-BE49-F238E27FC236}">
                <a16:creationId xmlns:a16="http://schemas.microsoft.com/office/drawing/2014/main" id="{FC77EBB4-D6AA-AF8D-0514-D65B3AE2E9A6}"/>
              </a:ext>
            </a:extLst>
          </p:cNvPr>
          <p:cNvSpPr/>
          <p:nvPr/>
        </p:nvSpPr>
        <p:spPr>
          <a:xfrm>
            <a:off x="6538445" y="2313133"/>
            <a:ext cx="16832476" cy="11007911"/>
          </a:xfrm>
          <a:prstGeom prst="rect">
            <a:avLst/>
          </a:prstGeom>
          <a:noFill/>
          <a:ln>
            <a:noFill/>
          </a:ln>
        </p:spPr>
        <p:txBody>
          <a:bodyPr spcFirstLastPara="1" wrap="square" lIns="0" tIns="0" rIns="0" bIns="0" anchor="t" anchorCtr="0">
            <a:noAutofit/>
          </a:bodyPr>
          <a:lstStyle/>
          <a:p>
            <a:pPr marL="571500" marR="0" lvl="0" indent="-571500" algn="just" rtl="1">
              <a:spcBef>
                <a:spcPts val="0"/>
              </a:spcBef>
              <a:spcAft>
                <a:spcPts val="0"/>
              </a:spcAft>
              <a:buClr>
                <a:srgbClr val="FFFFFF"/>
              </a:buClr>
              <a:buSzPts val="3200"/>
              <a:buFont typeface="Arial" panose="020B0604020202020204" pitchFamily="34" charset="0"/>
              <a:buChar char="•"/>
            </a:pPr>
            <a:r>
              <a:rPr lang="fa-IR" sz="4000" b="0" i="0" u="none" strike="noStrike" cap="none" dirty="0">
                <a:solidFill>
                  <a:schemeClr val="bg1"/>
                </a:solidFill>
                <a:latin typeface="Calibri"/>
                <a:ea typeface="Calibri"/>
                <a:cs typeface="B Titr" panose="00000700000000000000" pitchFamily="2" charset="-78"/>
                <a:sym typeface="Calibri"/>
              </a:rPr>
              <a:t>تعداد درخت‌ها (</a:t>
            </a:r>
            <a:r>
              <a:rPr lang="en-US" sz="4000" b="0" i="0" u="none" strike="noStrike" cap="none" dirty="0" err="1">
                <a:solidFill>
                  <a:schemeClr val="bg1"/>
                </a:solidFill>
                <a:latin typeface="Calibri"/>
                <a:ea typeface="Calibri"/>
                <a:cs typeface="B Titr" panose="00000700000000000000" pitchFamily="2" charset="-78"/>
                <a:sym typeface="Calibri"/>
              </a:rPr>
              <a:t>n_estimators</a:t>
            </a:r>
            <a:r>
              <a:rPr lang="fa-IR" sz="4000" b="0" i="0" u="none" strike="noStrike" cap="none" dirty="0">
                <a:solidFill>
                  <a:schemeClr val="bg1"/>
                </a:solidFill>
                <a:latin typeface="Calibri"/>
                <a:ea typeface="Calibri"/>
                <a:cs typeface="B Titr" panose="00000700000000000000" pitchFamily="2" charset="-78"/>
                <a:sym typeface="Calibri"/>
              </a:rPr>
              <a:t>) :</a:t>
            </a:r>
          </a:p>
          <a:p>
            <a:pPr marR="0" lvl="0" algn="just" rtl="1">
              <a:spcBef>
                <a:spcPts val="0"/>
              </a:spcBef>
              <a:spcAft>
                <a:spcPts val="0"/>
              </a:spcAft>
              <a:buClr>
                <a:srgbClr val="FFFFFF"/>
              </a:buClr>
              <a:buSzPts val="3200"/>
            </a:pPr>
            <a:r>
              <a:rPr lang="fa-IR" sz="4000" b="0" i="0" u="none" strike="noStrike" cap="none" dirty="0">
                <a:solidFill>
                  <a:schemeClr val="bg1"/>
                </a:solidFill>
                <a:latin typeface="Calibri"/>
                <a:ea typeface="Calibri"/>
                <a:cs typeface="B Nazanin" panose="00000400000000000000" pitchFamily="2" charset="-78"/>
                <a:sym typeface="Calibri"/>
              </a:rPr>
              <a:t>ابرپارامتر </a:t>
            </a:r>
            <a:r>
              <a:rPr lang="en-US" sz="4000" b="0" i="0" u="none" strike="noStrike" cap="none" dirty="0" err="1">
                <a:solidFill>
                  <a:schemeClr val="bg1"/>
                </a:solidFill>
                <a:latin typeface="Calibri"/>
                <a:ea typeface="Calibri"/>
                <a:cs typeface="B Nazanin" panose="00000400000000000000" pitchFamily="2" charset="-78"/>
                <a:sym typeface="Calibri"/>
              </a:rPr>
              <a:t>n_estimators</a:t>
            </a:r>
            <a:r>
              <a:rPr lang="en-US" sz="4000" b="0" i="0" u="none" strike="noStrike" cap="none" dirty="0">
                <a:solidFill>
                  <a:schemeClr val="bg1"/>
                </a:solidFill>
                <a:latin typeface="Calibri"/>
                <a:ea typeface="Calibri"/>
                <a:cs typeface="B Nazanin" panose="00000400000000000000" pitchFamily="2" charset="-78"/>
                <a:sym typeface="Calibri"/>
              </a:rPr>
              <a:t> </a:t>
            </a:r>
            <a:r>
              <a:rPr lang="fa-IR" sz="4000" b="0" i="0" u="none" strike="noStrike" cap="none" dirty="0">
                <a:solidFill>
                  <a:schemeClr val="bg1"/>
                </a:solidFill>
                <a:latin typeface="Calibri"/>
                <a:ea typeface="Calibri"/>
                <a:cs typeface="B Nazanin" panose="00000400000000000000" pitchFamily="2" charset="-78"/>
                <a:sym typeface="Calibri"/>
              </a:rPr>
              <a:t> نشان‌دهنده تعداد درخت‌های تصمیم‌گیری در مدل جنگل تصادفی است. افزایش تعداد درخت‌ها معمولاً دقت مدل را بهبود می‌بخشد، زیرا خطای مدل به‌طور میانگین کاهش می‌یابد. اما تعداد بیشتر درخت‌ها هزینه محاسباتی و زمان اجرای مدل را افزایش می‌دهد، بنابراین انتخاب مقدار بهینه برای     </a:t>
            </a:r>
            <a:r>
              <a:rPr lang="en-US" sz="4000" b="0" i="0" u="none" strike="noStrike" cap="none" dirty="0" err="1">
                <a:solidFill>
                  <a:schemeClr val="bg1"/>
                </a:solidFill>
                <a:latin typeface="Calibri"/>
                <a:ea typeface="Calibri"/>
                <a:cs typeface="B Nazanin" panose="00000400000000000000" pitchFamily="2" charset="-78"/>
                <a:sym typeface="Calibri"/>
              </a:rPr>
              <a:t>n_estimators</a:t>
            </a:r>
            <a:r>
              <a:rPr lang="en-US" sz="4000" b="0" i="0" u="none" strike="noStrike" cap="none" dirty="0">
                <a:solidFill>
                  <a:schemeClr val="bg1"/>
                </a:solidFill>
                <a:latin typeface="Calibri"/>
                <a:ea typeface="Calibri"/>
                <a:cs typeface="B Nazanin" panose="00000400000000000000" pitchFamily="2" charset="-78"/>
                <a:sym typeface="Calibri"/>
              </a:rPr>
              <a:t> </a:t>
            </a:r>
            <a:r>
              <a:rPr lang="fa-IR" sz="4000" b="0" i="0" u="none" strike="noStrike" cap="none" dirty="0">
                <a:solidFill>
                  <a:schemeClr val="bg1"/>
                </a:solidFill>
                <a:latin typeface="Calibri"/>
                <a:ea typeface="Calibri"/>
                <a:cs typeface="B Nazanin" panose="00000400000000000000" pitchFamily="2" charset="-78"/>
                <a:sym typeface="Calibri"/>
              </a:rPr>
              <a:t>  به منابع محاسباتی و نیازهای دقت مدل بستگی دارد.</a:t>
            </a:r>
          </a:p>
          <a:p>
            <a:pPr marR="0" lvl="0" algn="just" rtl="1">
              <a:spcBef>
                <a:spcPts val="0"/>
              </a:spcBef>
              <a:spcAft>
                <a:spcPts val="0"/>
              </a:spcAft>
              <a:buClr>
                <a:srgbClr val="FFFFFF"/>
              </a:buClr>
              <a:buSzPts val="3200"/>
            </a:pPr>
            <a:endParaRPr lang="fa-IR" sz="4000" b="0" i="0" u="none" strike="noStrike" cap="none" dirty="0">
              <a:solidFill>
                <a:schemeClr val="bg1"/>
              </a:solidFill>
              <a:latin typeface="Calibri"/>
              <a:ea typeface="Calibri"/>
              <a:cs typeface="B Nazanin" panose="00000400000000000000" pitchFamily="2" charset="-78"/>
              <a:sym typeface="Calibri"/>
            </a:endParaRPr>
          </a:p>
          <a:p>
            <a:pPr marR="0" lvl="0" algn="just" rtl="1">
              <a:spcBef>
                <a:spcPts val="0"/>
              </a:spcBef>
              <a:spcAft>
                <a:spcPts val="0"/>
              </a:spcAft>
              <a:buClr>
                <a:srgbClr val="FFFFFF"/>
              </a:buClr>
              <a:buSzPts val="3200"/>
            </a:pPr>
            <a:r>
              <a:rPr lang="fa-IR" sz="4000" b="0" i="0" u="none" strike="noStrike" cap="none" dirty="0">
                <a:solidFill>
                  <a:schemeClr val="bg1"/>
                </a:solidFill>
                <a:latin typeface="Calibri"/>
                <a:ea typeface="Calibri"/>
                <a:cs typeface="B Titr" panose="00000700000000000000" pitchFamily="2" charset="-78"/>
                <a:sym typeface="Calibri"/>
              </a:rPr>
              <a:t>حداکثر عمق درخت (</a:t>
            </a:r>
            <a:r>
              <a:rPr lang="en-US" sz="4000" b="0" i="0" u="none" strike="noStrike" cap="none" dirty="0" err="1">
                <a:solidFill>
                  <a:schemeClr val="bg1"/>
                </a:solidFill>
                <a:latin typeface="Calibri"/>
                <a:ea typeface="Calibri"/>
                <a:cs typeface="B Titr" panose="00000700000000000000" pitchFamily="2" charset="-78"/>
                <a:sym typeface="Calibri"/>
              </a:rPr>
              <a:t>max_depth</a:t>
            </a:r>
            <a:r>
              <a:rPr lang="fa-IR" sz="4000" b="0" i="0" u="none" strike="noStrike" cap="none" dirty="0">
                <a:solidFill>
                  <a:schemeClr val="bg1"/>
                </a:solidFill>
                <a:latin typeface="Calibri"/>
                <a:ea typeface="Calibri"/>
                <a:cs typeface="B Titr" panose="00000700000000000000" pitchFamily="2" charset="-78"/>
                <a:sym typeface="Calibri"/>
              </a:rPr>
              <a:t>) :</a:t>
            </a:r>
          </a:p>
          <a:p>
            <a:pPr marR="0" lvl="0" algn="just" rtl="1">
              <a:spcBef>
                <a:spcPts val="0"/>
              </a:spcBef>
              <a:spcAft>
                <a:spcPts val="0"/>
              </a:spcAft>
              <a:buClr>
                <a:srgbClr val="FFFFFF"/>
              </a:buClr>
              <a:buSzPts val="3200"/>
            </a:pPr>
            <a:r>
              <a:rPr lang="fa-IR" sz="4000" b="0" i="0" u="none" strike="noStrike" cap="none" dirty="0">
                <a:solidFill>
                  <a:schemeClr val="bg1"/>
                </a:solidFill>
                <a:latin typeface="Calibri"/>
                <a:ea typeface="Calibri"/>
                <a:cs typeface="B Nazanin" panose="00000400000000000000" pitchFamily="2" charset="-78"/>
                <a:sym typeface="Calibri"/>
              </a:rPr>
              <a:t> ابرپارامتر </a:t>
            </a:r>
            <a:r>
              <a:rPr lang="en-US" sz="4000" b="0" i="0" u="none" strike="noStrike" cap="none" dirty="0" err="1">
                <a:solidFill>
                  <a:schemeClr val="bg1"/>
                </a:solidFill>
                <a:latin typeface="Calibri"/>
                <a:ea typeface="Calibri"/>
                <a:cs typeface="B Nazanin" panose="00000400000000000000" pitchFamily="2" charset="-78"/>
                <a:sym typeface="Calibri"/>
              </a:rPr>
              <a:t>max_depth</a:t>
            </a:r>
            <a:r>
              <a:rPr lang="fa-IR" sz="4000" b="0" i="0" u="none" strike="noStrike" cap="none" dirty="0">
                <a:solidFill>
                  <a:schemeClr val="bg1"/>
                </a:solidFill>
                <a:latin typeface="Calibri"/>
                <a:ea typeface="Calibri"/>
                <a:cs typeface="B Nazanin" panose="00000400000000000000" pitchFamily="2" charset="-78"/>
                <a:sym typeface="Calibri"/>
              </a:rPr>
              <a:t> حداکثر عمق درختان تصمیم‌گیری را تعیین می‌کند. تنظیم این مقدار می‌تواند از بیش‌برازش جلوگیری کند، زیرا عمق بیشتر می‌تواند باعث شود که مدل به جزییات داده‌ها بیش از حد حساس شود. تعیین عمق بهینه، یک توازن بین دقت و تعمیم‌پذیری مدل ایجاد می‌کند.</a:t>
            </a:r>
          </a:p>
          <a:p>
            <a:pPr marR="0" lvl="0" algn="just" rtl="1">
              <a:spcBef>
                <a:spcPts val="0"/>
              </a:spcBef>
              <a:spcAft>
                <a:spcPts val="0"/>
              </a:spcAft>
              <a:buClr>
                <a:srgbClr val="FFFFFF"/>
              </a:buClr>
              <a:buSzPts val="3200"/>
            </a:pPr>
            <a:endParaRPr lang="fa-IR" sz="4000" b="0" i="0" u="none" strike="noStrike" cap="none" dirty="0">
              <a:solidFill>
                <a:schemeClr val="bg1"/>
              </a:solidFill>
              <a:latin typeface="Calibri"/>
              <a:ea typeface="Calibri"/>
              <a:cs typeface="B Nazanin" panose="00000400000000000000" pitchFamily="2" charset="-78"/>
              <a:sym typeface="Calibri"/>
            </a:endParaRPr>
          </a:p>
          <a:p>
            <a:pPr marR="0" lvl="0" algn="just" rtl="1">
              <a:spcBef>
                <a:spcPts val="0"/>
              </a:spcBef>
              <a:spcAft>
                <a:spcPts val="0"/>
              </a:spcAft>
              <a:buClr>
                <a:srgbClr val="FFFFFF"/>
              </a:buClr>
              <a:buSzPts val="3200"/>
            </a:pPr>
            <a:r>
              <a:rPr lang="fa-IR" sz="4000" b="0" i="0" u="none" strike="noStrike" cap="none" dirty="0">
                <a:solidFill>
                  <a:schemeClr val="bg1"/>
                </a:solidFill>
                <a:latin typeface="Calibri"/>
                <a:ea typeface="Calibri"/>
                <a:cs typeface="B Titr" panose="00000700000000000000" pitchFamily="2" charset="-78"/>
                <a:sym typeface="Calibri"/>
              </a:rPr>
              <a:t>حداقل نمونه‌ها برای تقسیم گره (</a:t>
            </a:r>
            <a:r>
              <a:rPr lang="en-US" sz="4000" b="0" i="0" u="none" strike="noStrike" cap="none" dirty="0" err="1">
                <a:solidFill>
                  <a:schemeClr val="bg1"/>
                </a:solidFill>
                <a:latin typeface="Calibri"/>
                <a:ea typeface="Calibri"/>
                <a:cs typeface="B Titr" panose="00000700000000000000" pitchFamily="2" charset="-78"/>
                <a:sym typeface="Calibri"/>
              </a:rPr>
              <a:t>min_samples_split</a:t>
            </a:r>
            <a:r>
              <a:rPr lang="fa-IR" sz="4000" b="0" i="0" u="none" strike="noStrike" cap="none" dirty="0">
                <a:solidFill>
                  <a:schemeClr val="bg1"/>
                </a:solidFill>
                <a:latin typeface="Calibri"/>
                <a:ea typeface="Calibri"/>
                <a:cs typeface="B Titr" panose="00000700000000000000" pitchFamily="2" charset="-78"/>
                <a:sym typeface="Calibri"/>
              </a:rPr>
              <a:t>) :</a:t>
            </a:r>
          </a:p>
          <a:p>
            <a:pPr marR="0" lvl="0" algn="just" rtl="1">
              <a:spcBef>
                <a:spcPts val="0"/>
              </a:spcBef>
              <a:spcAft>
                <a:spcPts val="0"/>
              </a:spcAft>
              <a:buClr>
                <a:srgbClr val="FFFFFF"/>
              </a:buClr>
              <a:buSzPts val="3200"/>
            </a:pPr>
            <a:r>
              <a:rPr lang="fa-IR" sz="4000" b="0" i="0" u="none" strike="noStrike" cap="none" dirty="0">
                <a:solidFill>
                  <a:schemeClr val="bg1"/>
                </a:solidFill>
                <a:latin typeface="Calibri"/>
                <a:ea typeface="Calibri"/>
                <a:cs typeface="B Nazanin" panose="00000400000000000000" pitchFamily="2" charset="-78"/>
                <a:sym typeface="Calibri"/>
              </a:rPr>
              <a:t> این ابرپارامتر حداقل تعداد نمونه‌هایی را که باید در یک گره وجود داشته باشد تا بتوان آن گره را تقسیم کرد، تعیین می‌کند. مقدار پایین‌تر ممکن است باعث شود مدل به راحتی بیش‌برازش کند، زیرا درختان پیچیده‌تر خواهند شد. مقدار بالاتر به مدل کمک می‌کند تا تعمیم‌پذیری بهتری داشته باشد و از ایجاد ساختارهای بسیار پیچیده جلوگیری کند.</a:t>
            </a:r>
            <a:endParaRPr lang="en-US" sz="4800" b="0" i="0" u="none" strike="noStrike" cap="none" dirty="0">
              <a:solidFill>
                <a:schemeClr val="bg1"/>
              </a:solidFill>
              <a:latin typeface="Calibri"/>
              <a:ea typeface="Calibri"/>
              <a:cs typeface="B Nazanin" panose="00000400000000000000" pitchFamily="2" charset="-78"/>
              <a:sym typeface="Calibri"/>
            </a:endParaRPr>
          </a:p>
        </p:txBody>
      </p:sp>
      <p:sp>
        <p:nvSpPr>
          <p:cNvPr id="4" name="Google Shape;84;p4">
            <a:extLst>
              <a:ext uri="{FF2B5EF4-FFF2-40B4-BE49-F238E27FC236}">
                <a16:creationId xmlns:a16="http://schemas.microsoft.com/office/drawing/2014/main" id="{D24E90AB-DFFB-43B8-E0F5-D657754C4F1D}"/>
              </a:ext>
            </a:extLst>
          </p:cNvPr>
          <p:cNvSpPr/>
          <p:nvPr/>
        </p:nvSpPr>
        <p:spPr>
          <a:xfrm>
            <a:off x="11119801" y="736489"/>
            <a:ext cx="7669763" cy="740677"/>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ابرپارامترهای جنگل تصادفی</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2765002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287E0701-62BD-1322-CF43-5A72AD5C5E7E}"/>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0B6F0E11-56EB-C764-A838-56260C196A42}"/>
              </a:ext>
            </a:extLst>
          </p:cNvPr>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a:extLst>
              <a:ext uri="{FF2B5EF4-FFF2-40B4-BE49-F238E27FC236}">
                <a16:creationId xmlns:a16="http://schemas.microsoft.com/office/drawing/2014/main" id="{DCCA5F21-DAB0-4BEE-3C27-68D9F99772A8}"/>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56A839C2-F46E-00AC-FF8C-01985EF61F6A}"/>
              </a:ext>
            </a:extLst>
          </p:cNvPr>
          <p:cNvPicPr preferRelativeResize="0"/>
          <p:nvPr/>
        </p:nvPicPr>
        <p:blipFill rotWithShape="1">
          <a:blip r:embed="rId4">
            <a:alphaModFix/>
          </a:blip>
          <a:srcRect/>
          <a:stretch/>
        </p:blipFill>
        <p:spPr>
          <a:xfrm>
            <a:off x="6538445" y="525585"/>
            <a:ext cx="16832476" cy="1359199"/>
          </a:xfrm>
          <a:prstGeom prst="rect">
            <a:avLst/>
          </a:prstGeom>
          <a:noFill/>
          <a:ln>
            <a:noFill/>
          </a:ln>
        </p:spPr>
      </p:pic>
      <p:sp>
        <p:nvSpPr>
          <p:cNvPr id="3" name="Google Shape;86;p4">
            <a:extLst>
              <a:ext uri="{FF2B5EF4-FFF2-40B4-BE49-F238E27FC236}">
                <a16:creationId xmlns:a16="http://schemas.microsoft.com/office/drawing/2014/main" id="{95F900F5-CF54-CEC9-C1AA-BA0D5D83B77F}"/>
              </a:ext>
            </a:extLst>
          </p:cNvPr>
          <p:cNvSpPr/>
          <p:nvPr/>
        </p:nvSpPr>
        <p:spPr>
          <a:xfrm>
            <a:off x="6538445" y="2313133"/>
            <a:ext cx="16832476" cy="11007911"/>
          </a:xfrm>
          <a:prstGeom prst="rect">
            <a:avLst/>
          </a:prstGeom>
          <a:noFill/>
          <a:ln>
            <a:noFill/>
          </a:ln>
        </p:spPr>
        <p:txBody>
          <a:bodyPr spcFirstLastPara="1" wrap="square" lIns="0" tIns="0" rIns="0" bIns="0" anchor="t" anchorCtr="0">
            <a:noAutofit/>
          </a:bodyPr>
          <a:lstStyle/>
          <a:p>
            <a:pPr marL="742950" marR="0" lvl="0" indent="-742950" algn="just" rtl="1">
              <a:spcBef>
                <a:spcPts val="0"/>
              </a:spcBef>
              <a:spcAft>
                <a:spcPts val="0"/>
              </a:spcAft>
              <a:buClr>
                <a:srgbClr val="FFFFFF"/>
              </a:buClr>
              <a:buSzPts val="3200"/>
              <a:buFont typeface="+mj-lt"/>
              <a:buAutoNum type="arabicPeriod"/>
            </a:pPr>
            <a:r>
              <a:rPr lang="en-US" sz="4400" b="0" i="0" u="none" strike="noStrike" cap="none" dirty="0" err="1">
                <a:solidFill>
                  <a:schemeClr val="bg1"/>
                </a:solidFill>
                <a:latin typeface="Arial Rounded MT Bold" panose="020F0704030504030204" pitchFamily="34" charset="0"/>
                <a:ea typeface="Calibri"/>
                <a:cs typeface="B Titr" panose="00000700000000000000" pitchFamily="2" charset="-78"/>
                <a:sym typeface="Calibri"/>
              </a:rPr>
              <a:t>min_samples_leaf</a:t>
            </a:r>
            <a:r>
              <a:rPr lang="fa-IR" sz="4400" b="0" i="0" u="none" strike="noStrike" cap="none" dirty="0">
                <a:solidFill>
                  <a:schemeClr val="bg1"/>
                </a:solidFill>
                <a:latin typeface="Arial Rounded MT Bold" panose="020F0704030504030204" pitchFamily="34" charset="0"/>
                <a:ea typeface="Calibri"/>
                <a:cs typeface="B Titr" panose="00000700000000000000" pitchFamily="2" charset="-78"/>
                <a:sym typeface="Calibri"/>
              </a:rPr>
              <a:t> :</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حداقل تعداد نمونه‌هایی که باید در برگ‌ها وجود داشته باشد. این مقدار از پیچیدگی درخت‌ها می‌کاهد و از بیش‌برازش جلوگیری می‌کند.</a:t>
            </a:r>
          </a:p>
          <a:p>
            <a:pPr marR="0" lvl="0" algn="just" rtl="1">
              <a:spcBef>
                <a:spcPts val="0"/>
              </a:spcBef>
              <a:spcAft>
                <a:spcPts val="0"/>
              </a:spcAft>
              <a:buClr>
                <a:srgbClr val="FFFFFF"/>
              </a:buClr>
              <a:buSzPts val="3200"/>
            </a:pPr>
            <a:endParaRPr lang="fa-IR" sz="4400" b="0" i="0" u="none" strike="noStrike" cap="none" dirty="0">
              <a:solidFill>
                <a:schemeClr val="bg1"/>
              </a:solidFill>
              <a:latin typeface="Calibri"/>
              <a:ea typeface="Calibri"/>
              <a:cs typeface="B Nazanin" panose="00000400000000000000" pitchFamily="2" charset="-78"/>
              <a:sym typeface="Calibri"/>
            </a:endParaRPr>
          </a:p>
          <a:p>
            <a:pPr marL="742950" marR="0" lvl="0" indent="-742950" algn="just" rtl="1">
              <a:spcBef>
                <a:spcPts val="0"/>
              </a:spcBef>
              <a:spcAft>
                <a:spcPts val="0"/>
              </a:spcAft>
              <a:buClr>
                <a:srgbClr val="FFFFFF"/>
              </a:buClr>
              <a:buSzPts val="3200"/>
              <a:buFont typeface="+mj-lt"/>
              <a:buAutoNum type="arabicPeriod" startAt="2"/>
            </a:pPr>
            <a:r>
              <a:rPr lang="en-US" sz="4400" dirty="0" err="1">
                <a:solidFill>
                  <a:schemeClr val="bg1"/>
                </a:solidFill>
                <a:latin typeface="Arial Rounded MT Bold" panose="020F0704030504030204" pitchFamily="34" charset="0"/>
                <a:ea typeface="Calibri"/>
                <a:cs typeface="B Nazanin" panose="00000400000000000000" pitchFamily="2" charset="-78"/>
                <a:sym typeface="Calibri"/>
              </a:rPr>
              <a:t>max_features</a:t>
            </a:r>
            <a:r>
              <a:rPr lang="fa-IR" sz="4400" dirty="0">
                <a:solidFill>
                  <a:schemeClr val="bg1"/>
                </a:solidFill>
                <a:latin typeface="Arial Rounded MT Bold" panose="020F0704030504030204" pitchFamily="34" charset="0"/>
                <a:ea typeface="Calibri"/>
                <a:cs typeface="B Nazanin" panose="00000400000000000000" pitchFamily="2" charset="-78"/>
                <a:sym typeface="Calibri"/>
              </a:rPr>
              <a:t> :</a:t>
            </a:r>
          </a:p>
          <a:p>
            <a:pPr marR="0" lvl="0" algn="just" rtl="1">
              <a:spcBef>
                <a:spcPts val="0"/>
              </a:spcBef>
              <a:spcAft>
                <a:spcPts val="0"/>
              </a:spcAft>
              <a:buClr>
                <a:srgbClr val="FFFFFF"/>
              </a:buClr>
              <a:buSzPts val="3200"/>
            </a:pPr>
            <a:r>
              <a:rPr lang="fa-IR" sz="4400" dirty="0">
                <a:solidFill>
                  <a:schemeClr val="bg1"/>
                </a:solidFill>
                <a:latin typeface="Calibri"/>
                <a:ea typeface="Calibri"/>
                <a:cs typeface="B Nazanin" panose="00000400000000000000" pitchFamily="2" charset="-78"/>
                <a:sym typeface="Calibri"/>
              </a:rPr>
              <a:t>تعداد ویژگی‌هایی که برای تقسیم هر گره به‌طور تصادفی انتخاب می‌شوند. کاهش تعداد ویژگی‌ها باعث افزایش تنوع درخت‌ها و در نتیجه بهبود تعمیم‌پذیری مدل می‌شود.</a:t>
            </a:r>
          </a:p>
          <a:p>
            <a:pPr marL="742950" marR="0" lvl="0" indent="-742950" algn="just" rtl="1">
              <a:spcBef>
                <a:spcPts val="0"/>
              </a:spcBef>
              <a:spcAft>
                <a:spcPts val="0"/>
              </a:spcAft>
              <a:buClr>
                <a:srgbClr val="FFFFFF"/>
              </a:buClr>
              <a:buSzPts val="3200"/>
              <a:buFont typeface="+mj-lt"/>
              <a:buAutoNum type="arabicPeriod" startAt="3"/>
            </a:pPr>
            <a:endParaRPr lang="fa-IR" sz="4400" dirty="0">
              <a:solidFill>
                <a:schemeClr val="bg1"/>
              </a:solidFill>
              <a:latin typeface="Calibri"/>
              <a:ea typeface="Calibri"/>
              <a:cs typeface="B Nazanin" panose="00000400000000000000" pitchFamily="2" charset="-78"/>
              <a:sym typeface="Calibri"/>
            </a:endParaRPr>
          </a:p>
          <a:p>
            <a:pPr marL="742950" marR="0" lvl="0" indent="-742950" algn="just" rtl="1">
              <a:spcBef>
                <a:spcPts val="0"/>
              </a:spcBef>
              <a:spcAft>
                <a:spcPts val="0"/>
              </a:spcAft>
              <a:buClr>
                <a:srgbClr val="FFFFFF"/>
              </a:buClr>
              <a:buSzPts val="3200"/>
              <a:buFont typeface="+mj-lt"/>
              <a:buAutoNum type="arabicPeriod" startAt="3"/>
            </a:pPr>
            <a:r>
              <a:rPr lang="en-US" sz="4400" dirty="0">
                <a:solidFill>
                  <a:schemeClr val="bg1"/>
                </a:solidFill>
                <a:latin typeface="Arial Rounded MT Bold" panose="020F0704030504030204" pitchFamily="34" charset="0"/>
                <a:ea typeface="Calibri"/>
                <a:cs typeface="B Nazanin" panose="00000400000000000000" pitchFamily="2" charset="-78"/>
                <a:sym typeface="Calibri"/>
              </a:rPr>
              <a:t>bootstrap </a:t>
            </a:r>
            <a:r>
              <a:rPr lang="fa-IR" sz="4400" dirty="0">
                <a:solidFill>
                  <a:schemeClr val="bg1"/>
                </a:solidFill>
                <a:latin typeface="Arial Rounded MT Bold" panose="020F0704030504030204" pitchFamily="34" charset="0"/>
                <a:ea typeface="Calibri"/>
                <a:cs typeface="B Nazanin" panose="00000400000000000000" pitchFamily="2" charset="-78"/>
                <a:sym typeface="Calibri"/>
              </a:rPr>
              <a:t> :</a:t>
            </a:r>
          </a:p>
          <a:p>
            <a:pPr marR="0" lvl="0" algn="just" rtl="1">
              <a:spcBef>
                <a:spcPts val="0"/>
              </a:spcBef>
              <a:spcAft>
                <a:spcPts val="0"/>
              </a:spcAft>
              <a:buClr>
                <a:srgbClr val="FFFFFF"/>
              </a:buClr>
              <a:buSzPts val="3200"/>
            </a:pPr>
            <a:r>
              <a:rPr lang="fa-IR" sz="4400" dirty="0">
                <a:solidFill>
                  <a:schemeClr val="bg1"/>
                </a:solidFill>
                <a:latin typeface="Calibri"/>
                <a:ea typeface="Calibri"/>
                <a:cs typeface="B Nazanin" panose="00000400000000000000" pitchFamily="2" charset="-78"/>
                <a:sym typeface="Calibri"/>
              </a:rPr>
              <a:t>مشخص می‌کند که آیا از نمونه‌گیری تصادفی با تکرار برای ساخت زیرمجموعه داده‌ها استفاده شود یا نه. مقدار پیش‌فرض آن </a:t>
            </a:r>
            <a:r>
              <a:rPr lang="en-US" sz="4400" dirty="0">
                <a:solidFill>
                  <a:schemeClr val="bg1"/>
                </a:solidFill>
                <a:latin typeface="Calibri"/>
                <a:ea typeface="Calibri"/>
                <a:cs typeface="B Nazanin" panose="00000400000000000000" pitchFamily="2" charset="-78"/>
                <a:sym typeface="Calibri"/>
              </a:rPr>
              <a:t>TRUE</a:t>
            </a:r>
            <a:r>
              <a:rPr lang="fa-IR" sz="4400" dirty="0">
                <a:solidFill>
                  <a:schemeClr val="bg1"/>
                </a:solidFill>
                <a:latin typeface="Calibri"/>
                <a:ea typeface="Calibri"/>
                <a:cs typeface="B Nazanin" panose="00000400000000000000" pitchFamily="2" charset="-78"/>
                <a:sym typeface="Calibri"/>
              </a:rPr>
              <a:t> است ، که به کاهش هم‌راستایی بیش از حد درخت‌ها کمک می‌کند.</a:t>
            </a:r>
          </a:p>
          <a:p>
            <a:pPr marR="0" lvl="0" algn="just" rtl="1">
              <a:spcBef>
                <a:spcPts val="0"/>
              </a:spcBef>
              <a:spcAft>
                <a:spcPts val="0"/>
              </a:spcAft>
              <a:buClr>
                <a:srgbClr val="FFFFFF"/>
              </a:buClr>
              <a:buSzPts val="3200"/>
            </a:pPr>
            <a:endParaRPr lang="fa-IR" sz="4400" dirty="0">
              <a:solidFill>
                <a:schemeClr val="bg1"/>
              </a:solidFill>
              <a:latin typeface="Calibri"/>
              <a:ea typeface="Calibri"/>
              <a:cs typeface="B Nazanin" panose="00000400000000000000" pitchFamily="2" charset="-78"/>
              <a:sym typeface="Calibri"/>
            </a:endParaRPr>
          </a:p>
          <a:p>
            <a:pPr marR="0" lvl="0" algn="just" rtl="1">
              <a:spcBef>
                <a:spcPts val="0"/>
              </a:spcBef>
              <a:spcAft>
                <a:spcPts val="0"/>
              </a:spcAft>
              <a:buClr>
                <a:srgbClr val="FFFFFF"/>
              </a:buClr>
              <a:buSzPts val="3200"/>
            </a:pPr>
            <a:endParaRPr lang="fa-IR" sz="4400" dirty="0">
              <a:solidFill>
                <a:schemeClr val="bg1"/>
              </a:solidFill>
              <a:latin typeface="Calibri"/>
              <a:ea typeface="Calibri"/>
              <a:cs typeface="B Nazanin" panose="00000400000000000000" pitchFamily="2" charset="-78"/>
              <a:sym typeface="Calibri"/>
            </a:endParaRPr>
          </a:p>
        </p:txBody>
      </p:sp>
      <p:sp>
        <p:nvSpPr>
          <p:cNvPr id="4" name="Google Shape;84;p4">
            <a:extLst>
              <a:ext uri="{FF2B5EF4-FFF2-40B4-BE49-F238E27FC236}">
                <a16:creationId xmlns:a16="http://schemas.microsoft.com/office/drawing/2014/main" id="{67CF71E6-4E70-5A4D-D48B-228DB23A14D8}"/>
              </a:ext>
            </a:extLst>
          </p:cNvPr>
          <p:cNvSpPr/>
          <p:nvPr/>
        </p:nvSpPr>
        <p:spPr>
          <a:xfrm>
            <a:off x="12707150" y="680505"/>
            <a:ext cx="4495066" cy="740677"/>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سایر ابرپارامترها</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215024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C94BCCE1-28FB-6035-2BA2-56E5110614D2}"/>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69F138EB-AE9D-9F48-CE0B-594625FD7F6C}"/>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55D25D1C-D4A5-F437-777F-B286BCCA9ECD}"/>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32;p2" descr=" ">
            <a:extLst>
              <a:ext uri="{FF2B5EF4-FFF2-40B4-BE49-F238E27FC236}">
                <a16:creationId xmlns:a16="http://schemas.microsoft.com/office/drawing/2014/main" id="{B944B347-637B-61AF-A6F2-57B36F4C1C0E}"/>
              </a:ext>
            </a:extLst>
          </p:cNvPr>
          <p:cNvPicPr preferRelativeResize="0"/>
          <p:nvPr/>
        </p:nvPicPr>
        <p:blipFill rotWithShape="1">
          <a:blip r:embed="rId4">
            <a:alphaModFix/>
          </a:blip>
          <a:srcRect/>
          <a:stretch/>
        </p:blipFill>
        <p:spPr>
          <a:xfrm>
            <a:off x="4204390" y="581290"/>
            <a:ext cx="19465112" cy="1349110"/>
          </a:xfrm>
          <a:prstGeom prst="rect">
            <a:avLst/>
          </a:prstGeom>
          <a:noFill/>
          <a:ln>
            <a:noFill/>
          </a:ln>
        </p:spPr>
      </p:pic>
      <p:sp>
        <p:nvSpPr>
          <p:cNvPr id="4" name="Google Shape;86;p4">
            <a:extLst>
              <a:ext uri="{FF2B5EF4-FFF2-40B4-BE49-F238E27FC236}">
                <a16:creationId xmlns:a16="http://schemas.microsoft.com/office/drawing/2014/main" id="{A4C0D7DE-799C-7318-5819-E7D9EB1F9255}"/>
              </a:ext>
            </a:extLst>
          </p:cNvPr>
          <p:cNvSpPr/>
          <p:nvPr/>
        </p:nvSpPr>
        <p:spPr>
          <a:xfrm>
            <a:off x="4204390" y="2332653"/>
            <a:ext cx="19465112" cy="10245011"/>
          </a:xfrm>
          <a:prstGeom prst="rect">
            <a:avLst/>
          </a:prstGeom>
          <a:noFill/>
          <a:ln>
            <a:noFill/>
          </a:ln>
        </p:spPr>
        <p:txBody>
          <a:bodyPr spcFirstLastPara="1" wrap="square" lIns="0" tIns="0" rIns="0" bIns="0" anchor="t" anchorCtr="0">
            <a:noAutofit/>
          </a:bodyPr>
          <a:lstStyle/>
          <a:p>
            <a:pPr marR="0" lvl="0" algn="just" rtl="1">
              <a:spcBef>
                <a:spcPts val="0"/>
              </a:spcBef>
              <a:spcAft>
                <a:spcPts val="0"/>
              </a:spcAft>
              <a:buClr>
                <a:srgbClr val="FFFFFF"/>
              </a:buClr>
              <a:buSzPts val="3200"/>
            </a:pPr>
            <a:r>
              <a:rPr lang="fa-IR" sz="5400" i="0" u="none" strike="noStrike" cap="none" dirty="0">
                <a:solidFill>
                  <a:schemeClr val="bg1"/>
                </a:solidFill>
                <a:latin typeface="Calibri"/>
                <a:ea typeface="Calibri"/>
                <a:cs typeface="B Titr" panose="00000700000000000000" pitchFamily="2" charset="-78"/>
                <a:sym typeface="Calibri"/>
              </a:rPr>
              <a:t>1 - ورود داده‌های آموزشی</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Nazanin" panose="00000400000000000000" pitchFamily="2" charset="-78"/>
                <a:sym typeface="Calibri"/>
              </a:rPr>
              <a:t>داده‌ها به زیرمجموعه‌های تصادفی تقسیم می‌شوند و هر زیرمجموعه به یک درخت جداگانه ارسال می‌شود.</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Titr" panose="00000700000000000000" pitchFamily="2" charset="-78"/>
                <a:sym typeface="Calibri"/>
              </a:rPr>
              <a:t>2 - ساخت درختان با ویژگی‌های تصادفی</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Nazanin" panose="00000400000000000000" pitchFamily="2" charset="-78"/>
                <a:sym typeface="Calibri"/>
              </a:rPr>
              <a:t>در هر گره از درخت، یک زیرمجموعه تصادفی از ویژگی‌ها برای تقسیم‌بندی داده‌ها انتخاب می‌شود. این مرحله در هر درخت به‌طور مستقل انجام می‌شود و ساختارهای متنوعی ایجاد می‌کند.</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Titr" panose="00000700000000000000" pitchFamily="2" charset="-78"/>
                <a:sym typeface="Calibri"/>
              </a:rPr>
              <a:t>3 - خروجی از هر درخت</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Nazanin" panose="00000400000000000000" pitchFamily="2" charset="-78"/>
                <a:sym typeface="Calibri"/>
              </a:rPr>
              <a:t>هر درخت به‌صورت مستقل پیش‌بینی می‌کند، و نتایج به مرحله نهایی ترکیب منتقل می‌شود.</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Titr" panose="00000700000000000000" pitchFamily="2" charset="-78"/>
                <a:sym typeface="Calibri"/>
              </a:rPr>
              <a:t>4 - ترکیب نتایج و تولید پیش‌بینی نهایی</a:t>
            </a:r>
          </a:p>
          <a:p>
            <a:pPr marR="0" lvl="0" algn="just" rtl="1">
              <a:spcBef>
                <a:spcPts val="0"/>
              </a:spcBef>
              <a:spcAft>
                <a:spcPts val="0"/>
              </a:spcAft>
              <a:buClr>
                <a:srgbClr val="FFFFFF"/>
              </a:buClr>
              <a:buSzPts val="3200"/>
            </a:pPr>
            <a:r>
              <a:rPr lang="fa-IR" sz="5400" b="0" i="0" u="none" strike="noStrike" cap="none" dirty="0">
                <a:solidFill>
                  <a:schemeClr val="bg1"/>
                </a:solidFill>
                <a:latin typeface="Calibri"/>
                <a:ea typeface="Calibri"/>
                <a:cs typeface="B Nazanin" panose="00000400000000000000" pitchFamily="2" charset="-78"/>
                <a:sym typeface="Calibri"/>
              </a:rPr>
              <a:t>نتایج پیش‌بینی‌شده توسط درخت‌ها از طریق رای‌گیری یا میانگین‌گیری ترکیب شده و پیش‌بینی نهایی مدل ارائه می‌شود.</a:t>
            </a:r>
            <a:endParaRPr lang="en-US" sz="5400" b="0" i="0" u="none" strike="noStrike" cap="none" dirty="0">
              <a:solidFill>
                <a:schemeClr val="bg1"/>
              </a:solidFill>
              <a:latin typeface="Calibri"/>
              <a:ea typeface="Calibri"/>
              <a:cs typeface="B Nazanin" panose="00000400000000000000" pitchFamily="2" charset="-78"/>
              <a:sym typeface="Calibri"/>
            </a:endParaRPr>
          </a:p>
        </p:txBody>
      </p:sp>
      <p:sp>
        <p:nvSpPr>
          <p:cNvPr id="5" name="Google Shape;84;p4">
            <a:extLst>
              <a:ext uri="{FF2B5EF4-FFF2-40B4-BE49-F238E27FC236}">
                <a16:creationId xmlns:a16="http://schemas.microsoft.com/office/drawing/2014/main" id="{CDE3A174-FD31-14EC-ED5F-50F92686AA70}"/>
              </a:ext>
            </a:extLst>
          </p:cNvPr>
          <p:cNvSpPr/>
          <p:nvPr/>
        </p:nvSpPr>
        <p:spPr>
          <a:xfrm>
            <a:off x="9032124" y="725275"/>
            <a:ext cx="9809644" cy="826121"/>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600" b="1" i="0" strike="noStrike" cap="none" dirty="0">
                <a:solidFill>
                  <a:schemeClr val="bg1"/>
                </a:solidFill>
                <a:latin typeface="Source Code Pro"/>
                <a:ea typeface="Source Code Pro"/>
                <a:cs typeface="B Nazanin" panose="00000400000000000000" pitchFamily="2" charset="-78"/>
                <a:sym typeface="Source Code Pro"/>
              </a:rPr>
              <a:t>جریان بصری داده‌ها و تصمیم‌گیری</a:t>
            </a:r>
            <a:endParaRPr lang="en-US" sz="6600" b="0" i="0"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265914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46">
          <a:extLst>
            <a:ext uri="{FF2B5EF4-FFF2-40B4-BE49-F238E27FC236}">
              <a16:creationId xmlns:a16="http://schemas.microsoft.com/office/drawing/2014/main" id="{D856F715-351C-F219-8180-8A56EDACA9D7}"/>
            </a:ext>
          </a:extLst>
        </p:cNvPr>
        <p:cNvGrpSpPr/>
        <p:nvPr/>
      </p:nvGrpSpPr>
      <p:grpSpPr>
        <a:xfrm>
          <a:off x="0" y="0"/>
          <a:ext cx="0" cy="0"/>
          <a:chOff x="0" y="0"/>
          <a:chExt cx="0" cy="0"/>
        </a:xfrm>
      </p:grpSpPr>
      <p:pic>
        <p:nvPicPr>
          <p:cNvPr id="149" name="Google Shape;149;p7" descr=" ">
            <a:extLst>
              <a:ext uri="{FF2B5EF4-FFF2-40B4-BE49-F238E27FC236}">
                <a16:creationId xmlns:a16="http://schemas.microsoft.com/office/drawing/2014/main" id="{7E41F2E7-5129-B378-AA4D-C1E8617C554F}"/>
              </a:ext>
            </a:extLst>
          </p:cNvPr>
          <p:cNvPicPr preferRelativeResize="0"/>
          <p:nvPr/>
        </p:nvPicPr>
        <p:blipFill rotWithShape="1">
          <a:blip r:embed="rId3">
            <a:alphaModFix/>
          </a:blip>
          <a:srcRect/>
          <a:stretch/>
        </p:blipFill>
        <p:spPr>
          <a:xfrm>
            <a:off x="23205800" y="10515600"/>
            <a:ext cx="1181248" cy="2590800"/>
          </a:xfrm>
          <a:prstGeom prst="rect">
            <a:avLst/>
          </a:prstGeom>
          <a:noFill/>
          <a:ln>
            <a:noFill/>
          </a:ln>
        </p:spPr>
      </p:pic>
      <p:pic>
        <p:nvPicPr>
          <p:cNvPr id="151" name="Google Shape;151;p7" descr=" ">
            <a:extLst>
              <a:ext uri="{FF2B5EF4-FFF2-40B4-BE49-F238E27FC236}">
                <a16:creationId xmlns:a16="http://schemas.microsoft.com/office/drawing/2014/main" id="{EF892E55-84E2-E3CD-1650-BAEBC4818640}"/>
              </a:ext>
            </a:extLst>
          </p:cNvPr>
          <p:cNvPicPr preferRelativeResize="0"/>
          <p:nvPr/>
        </p:nvPicPr>
        <p:blipFill rotWithShape="1">
          <a:blip r:embed="rId4">
            <a:alphaModFix/>
          </a:blip>
          <a:srcRect/>
          <a:stretch/>
        </p:blipFill>
        <p:spPr>
          <a:xfrm>
            <a:off x="1376050" y="486147"/>
            <a:ext cx="4949433" cy="1114053"/>
          </a:xfrm>
          <a:prstGeom prst="rect">
            <a:avLst/>
          </a:prstGeom>
          <a:noFill/>
          <a:ln>
            <a:noFill/>
          </a:ln>
        </p:spPr>
      </p:pic>
      <p:sp>
        <p:nvSpPr>
          <p:cNvPr id="152" name="Google Shape;152;p7">
            <a:extLst>
              <a:ext uri="{FF2B5EF4-FFF2-40B4-BE49-F238E27FC236}">
                <a16:creationId xmlns:a16="http://schemas.microsoft.com/office/drawing/2014/main" id="{B90537FC-0ABB-DF33-9C0B-2B109D76B1C6}"/>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1DD4966C-872E-3A0C-4C47-5606CCF579D5}"/>
              </a:ext>
            </a:extLst>
          </p:cNvPr>
          <p:cNvSpPr txBox="1"/>
          <p:nvPr/>
        </p:nvSpPr>
        <p:spPr>
          <a:xfrm>
            <a:off x="1982203" y="689230"/>
            <a:ext cx="3737126" cy="707886"/>
          </a:xfrm>
          <a:prstGeom prst="rect">
            <a:avLst/>
          </a:prstGeom>
          <a:noFill/>
        </p:spPr>
        <p:txBody>
          <a:bodyPr wrap="square">
            <a:spAutoFit/>
          </a:bodyPr>
          <a:lstStyle/>
          <a:p>
            <a:r>
              <a:rPr lang="en-US" sz="4000" dirty="0">
                <a:solidFill>
                  <a:schemeClr val="bg1"/>
                </a:solidFill>
              </a:rPr>
              <a:t>Random forest</a:t>
            </a:r>
          </a:p>
        </p:txBody>
      </p:sp>
      <p:pic>
        <p:nvPicPr>
          <p:cNvPr id="148" name="Google Shape;148;p7" descr=" ">
            <a:extLst>
              <a:ext uri="{FF2B5EF4-FFF2-40B4-BE49-F238E27FC236}">
                <a16:creationId xmlns:a16="http://schemas.microsoft.com/office/drawing/2014/main" id="{86ECC7AB-8B99-3CC5-4EF1-7F9BC20068B3}"/>
              </a:ext>
            </a:extLst>
          </p:cNvPr>
          <p:cNvPicPr preferRelativeResize="0"/>
          <p:nvPr/>
        </p:nvPicPr>
        <p:blipFill rotWithShape="1">
          <a:blip r:embed="rId5">
            <a:alphaModFix/>
          </a:blip>
          <a:srcRect/>
          <a:stretch/>
        </p:blipFill>
        <p:spPr>
          <a:xfrm>
            <a:off x="18061692" y="0"/>
            <a:ext cx="3556410" cy="7458032"/>
          </a:xfrm>
          <a:prstGeom prst="rect">
            <a:avLst/>
          </a:prstGeom>
          <a:noFill/>
          <a:ln>
            <a:noFill/>
          </a:ln>
        </p:spPr>
      </p:pic>
      <p:pic>
        <p:nvPicPr>
          <p:cNvPr id="8194" name="Picture 2" descr="Training and prediction process of random forest model | Download  Scientific Diagram">
            <a:extLst>
              <a:ext uri="{FF2B5EF4-FFF2-40B4-BE49-F238E27FC236}">
                <a16:creationId xmlns:a16="http://schemas.microsoft.com/office/drawing/2014/main" id="{41879A9F-52DA-2F5A-37E9-5708719637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027" y="7707037"/>
            <a:ext cx="6325356" cy="4408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6" name="Picture 4" descr="Working_of_RF_3">
            <a:extLst>
              <a:ext uri="{FF2B5EF4-FFF2-40B4-BE49-F238E27FC236}">
                <a16:creationId xmlns:a16="http://schemas.microsoft.com/office/drawing/2014/main" id="{C9B665AB-54EA-796B-8B33-DC3F032FF9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6050" y="2288643"/>
            <a:ext cx="14055257" cy="7247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651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800" decel="100000"/>
                                        <p:tgtEl>
                                          <p:spTgt spid="8196"/>
                                        </p:tgtEl>
                                      </p:cBhvr>
                                    </p:animEffect>
                                    <p:anim calcmode="lin" valueType="num">
                                      <p:cBhvr>
                                        <p:cTn id="8" dur="800" decel="100000" fill="hold"/>
                                        <p:tgtEl>
                                          <p:spTgt spid="8196"/>
                                        </p:tgtEl>
                                        <p:attrNameLst>
                                          <p:attrName>style.rotation</p:attrName>
                                        </p:attrNameLst>
                                      </p:cBhvr>
                                      <p:tavLst>
                                        <p:tav tm="0">
                                          <p:val>
                                            <p:fltVal val="-90"/>
                                          </p:val>
                                        </p:tav>
                                        <p:tav tm="100000">
                                          <p:val>
                                            <p:fltVal val="0"/>
                                          </p:val>
                                        </p:tav>
                                      </p:tavLst>
                                    </p:anim>
                                    <p:anim calcmode="lin" valueType="num">
                                      <p:cBhvr>
                                        <p:cTn id="9" dur="800" decel="100000" fill="hold"/>
                                        <p:tgtEl>
                                          <p:spTgt spid="8196"/>
                                        </p:tgtEl>
                                        <p:attrNameLst>
                                          <p:attrName>ppt_x</p:attrName>
                                        </p:attrNameLst>
                                      </p:cBhvr>
                                      <p:tavLst>
                                        <p:tav tm="0">
                                          <p:val>
                                            <p:strVal val="#ppt_x+0.4"/>
                                          </p:val>
                                        </p:tav>
                                        <p:tav tm="100000">
                                          <p:val>
                                            <p:strVal val="#ppt_x-0.05"/>
                                          </p:val>
                                        </p:tav>
                                      </p:tavLst>
                                    </p:anim>
                                    <p:anim calcmode="lin" valueType="num">
                                      <p:cBhvr>
                                        <p:cTn id="10" dur="800" decel="100000" fill="hold"/>
                                        <p:tgtEl>
                                          <p:spTgt spid="819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19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19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fade">
                                      <p:cBhvr>
                                        <p:cTn id="16" dur="800" decel="100000"/>
                                        <p:tgtEl>
                                          <p:spTgt spid="8194"/>
                                        </p:tgtEl>
                                      </p:cBhvr>
                                    </p:animEffect>
                                    <p:anim calcmode="lin" valueType="num">
                                      <p:cBhvr>
                                        <p:cTn id="17" dur="800" decel="100000" fill="hold"/>
                                        <p:tgtEl>
                                          <p:spTgt spid="8194"/>
                                        </p:tgtEl>
                                        <p:attrNameLst>
                                          <p:attrName>style.rotation</p:attrName>
                                        </p:attrNameLst>
                                      </p:cBhvr>
                                      <p:tavLst>
                                        <p:tav tm="0">
                                          <p:val>
                                            <p:fltVal val="-90"/>
                                          </p:val>
                                        </p:tav>
                                        <p:tav tm="100000">
                                          <p:val>
                                            <p:fltVal val="0"/>
                                          </p:val>
                                        </p:tav>
                                      </p:tavLst>
                                    </p:anim>
                                    <p:anim calcmode="lin" valueType="num">
                                      <p:cBhvr>
                                        <p:cTn id="18" dur="800" decel="100000" fill="hold"/>
                                        <p:tgtEl>
                                          <p:spTgt spid="8194"/>
                                        </p:tgtEl>
                                        <p:attrNameLst>
                                          <p:attrName>ppt_x</p:attrName>
                                        </p:attrNameLst>
                                      </p:cBhvr>
                                      <p:tavLst>
                                        <p:tav tm="0">
                                          <p:val>
                                            <p:strVal val="#ppt_x+0.4"/>
                                          </p:val>
                                        </p:tav>
                                        <p:tav tm="100000">
                                          <p:val>
                                            <p:strVal val="#ppt_x-0.05"/>
                                          </p:val>
                                        </p:tav>
                                      </p:tavLst>
                                    </p:anim>
                                    <p:anim calcmode="lin" valueType="num">
                                      <p:cBhvr>
                                        <p:cTn id="19" dur="800" decel="100000" fill="hold"/>
                                        <p:tgtEl>
                                          <p:spTgt spid="8194"/>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8194"/>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819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27"/>
        <p:cNvGrpSpPr/>
        <p:nvPr/>
      </p:nvGrpSpPr>
      <p:grpSpPr>
        <a:xfrm>
          <a:off x="0" y="0"/>
          <a:ext cx="0" cy="0"/>
          <a:chOff x="0" y="0"/>
          <a:chExt cx="0" cy="0"/>
        </a:xfrm>
      </p:grpSpPr>
      <p:pic>
        <p:nvPicPr>
          <p:cNvPr id="28" name="Google Shape;28;p2" descr=" "/>
          <p:cNvPicPr preferRelativeResize="0"/>
          <p:nvPr/>
        </p:nvPicPr>
        <p:blipFill rotWithShape="1">
          <a:blip r:embed="rId3">
            <a:alphaModFix/>
          </a:blip>
          <a:srcRect/>
          <a:stretch/>
        </p:blipFill>
        <p:spPr>
          <a:xfrm>
            <a:off x="0" y="124"/>
            <a:ext cx="24386031" cy="13715876"/>
          </a:xfrm>
          <a:prstGeom prst="rect">
            <a:avLst/>
          </a:prstGeom>
          <a:noFill/>
          <a:ln>
            <a:noFill/>
          </a:ln>
        </p:spPr>
      </p:pic>
      <p:pic>
        <p:nvPicPr>
          <p:cNvPr id="29" name="Google Shape;29;p2" descr=" "/>
          <p:cNvPicPr preferRelativeResize="0"/>
          <p:nvPr/>
        </p:nvPicPr>
        <p:blipFill rotWithShape="1">
          <a:blip r:embed="rId4">
            <a:alphaModFix/>
          </a:blip>
          <a:srcRect/>
          <a:stretch/>
        </p:blipFill>
        <p:spPr>
          <a:xfrm>
            <a:off x="2768946" y="0"/>
            <a:ext cx="3556410" cy="7458033"/>
          </a:xfrm>
          <a:prstGeom prst="rect">
            <a:avLst/>
          </a:prstGeom>
          <a:noFill/>
          <a:ln>
            <a:noFill/>
          </a:ln>
        </p:spPr>
      </p:pic>
      <p:pic>
        <p:nvPicPr>
          <p:cNvPr id="30" name="Google Shape;30;p2" descr=" "/>
          <p:cNvPicPr preferRelativeResize="0"/>
          <p:nvPr/>
        </p:nvPicPr>
        <p:blipFill rotWithShape="1">
          <a:blip r:embed="rId5">
            <a:alphaModFix/>
          </a:blip>
          <a:srcRect/>
          <a:stretch/>
        </p:blipFill>
        <p:spPr>
          <a:xfrm>
            <a:off x="0" y="10515600"/>
            <a:ext cx="1181248" cy="2590800"/>
          </a:xfrm>
          <a:prstGeom prst="rect">
            <a:avLst/>
          </a:prstGeom>
          <a:noFill/>
          <a:ln>
            <a:noFill/>
          </a:ln>
        </p:spPr>
      </p:pic>
      <p:pic>
        <p:nvPicPr>
          <p:cNvPr id="31" name="Google Shape;31;p2" descr=" "/>
          <p:cNvPicPr preferRelativeResize="0"/>
          <p:nvPr/>
        </p:nvPicPr>
        <p:blipFill rotWithShape="1">
          <a:blip r:embed="rId6">
            <a:alphaModFix/>
          </a:blip>
          <a:srcRect/>
          <a:stretch/>
        </p:blipFill>
        <p:spPr>
          <a:xfrm rot="16200000">
            <a:off x="15675517" y="373959"/>
            <a:ext cx="1114189" cy="14276620"/>
          </a:xfrm>
          <a:prstGeom prst="rect">
            <a:avLst/>
          </a:prstGeom>
          <a:noFill/>
          <a:ln>
            <a:noFill/>
          </a:ln>
        </p:spPr>
      </p:pic>
      <p:pic>
        <p:nvPicPr>
          <p:cNvPr id="32" name="Google Shape;32;p2" descr=" "/>
          <p:cNvPicPr preferRelativeResize="0"/>
          <p:nvPr/>
        </p:nvPicPr>
        <p:blipFill rotWithShape="1">
          <a:blip r:embed="rId7">
            <a:alphaModFix/>
          </a:blip>
          <a:srcRect/>
          <a:stretch/>
        </p:blipFill>
        <p:spPr>
          <a:xfrm>
            <a:off x="9094302" y="1655712"/>
            <a:ext cx="14276619" cy="1114051"/>
          </a:xfrm>
          <a:prstGeom prst="rect">
            <a:avLst/>
          </a:prstGeom>
          <a:noFill/>
          <a:ln>
            <a:noFill/>
          </a:ln>
        </p:spPr>
      </p:pic>
      <p:sp>
        <p:nvSpPr>
          <p:cNvPr id="33" name="Google Shape;33;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861347" y="3209732"/>
            <a:ext cx="14509574" cy="2961582"/>
          </a:xfrm>
          <a:prstGeom prst="rect">
            <a:avLst/>
          </a:prstGeom>
          <a:noFill/>
          <a:ln>
            <a:noFill/>
          </a:ln>
        </p:spPr>
        <p:txBody>
          <a:bodyPr spcFirstLastPara="1" wrap="square" lIns="0" tIns="0" rIns="0" bIns="0" anchor="t" anchorCtr="0">
            <a:noAutofit/>
          </a:bodyPr>
          <a:lstStyle/>
          <a:p>
            <a:pPr marL="571500" marR="0" lvl="0" indent="-571500" algn="just" rtl="1">
              <a:spcBef>
                <a:spcPts val="0"/>
              </a:spcBef>
              <a:spcAft>
                <a:spcPts val="0"/>
              </a:spcAft>
              <a:buClr>
                <a:srgbClr val="FFFFFF"/>
              </a:buClr>
              <a:buSzPts val="3200"/>
              <a:buFont typeface="Arial" panose="020B0604020202020204" pitchFamily="34" charset="0"/>
              <a:buChar char="•"/>
            </a:pPr>
            <a:r>
              <a:rPr lang="fa-IR" sz="4400" b="0" i="0" u="none" strike="noStrike" cap="none" dirty="0">
                <a:solidFill>
                  <a:srgbClr val="FFFFFF"/>
                </a:solidFill>
                <a:latin typeface="Source Code Pro"/>
                <a:ea typeface="Source Code Pro"/>
                <a:cs typeface="B Nazanin" panose="00000400000000000000" pitchFamily="2" charset="-78"/>
                <a:sym typeface="Source Code Pro"/>
              </a:rPr>
              <a:t>جنگل تصادفی یک الگوریتم یادگیری ماشین است که با ترکیب چندین درخت تصمیم‌گیری، به پیش‌بینی دقیق‌تر و نتایج پایدارتر دست می‌یابد. این الگوریتم با ساخت مجموعه‌ای از درختان تصمیم‌گیری و ترکیب نتایج آن‌ها، می‌تواند با دقت بیشتری داده‌ها را طبقه‌بندی یا پیش‌بینی کند.</a:t>
            </a:r>
            <a:endParaRPr lang="en-US" sz="4400" b="0" i="0" u="none" strike="noStrike" cap="none" dirty="0">
              <a:solidFill>
                <a:schemeClr val="dk1"/>
              </a:solidFill>
              <a:latin typeface="Calibri"/>
              <a:ea typeface="Calibri"/>
              <a:cs typeface="B Nazanin" panose="00000400000000000000" pitchFamily="2" charset="-78"/>
              <a:sym typeface="Calibri"/>
            </a:endParaRPr>
          </a:p>
        </p:txBody>
      </p:sp>
      <p:sp>
        <p:nvSpPr>
          <p:cNvPr id="2" name="TextBox 1">
            <a:extLst>
              <a:ext uri="{FF2B5EF4-FFF2-40B4-BE49-F238E27FC236}">
                <a16:creationId xmlns:a16="http://schemas.microsoft.com/office/drawing/2014/main" id="{C3C166F1-9289-493A-799A-05B31CDF5C30}"/>
              </a:ext>
            </a:extLst>
          </p:cNvPr>
          <p:cNvSpPr txBox="1"/>
          <p:nvPr/>
        </p:nvSpPr>
        <p:spPr>
          <a:xfrm>
            <a:off x="11929769" y="1606032"/>
            <a:ext cx="8605684" cy="1415772"/>
          </a:xfrm>
          <a:prstGeom prst="rect">
            <a:avLst/>
          </a:prstGeom>
          <a:noFill/>
        </p:spPr>
        <p:txBody>
          <a:bodyPr wrap="square" rtlCol="0">
            <a:spAutoFit/>
          </a:bodyPr>
          <a:lstStyle/>
          <a:p>
            <a:r>
              <a:rPr lang="fa-IR" sz="7200" dirty="0">
                <a:solidFill>
                  <a:schemeClr val="bg1"/>
                </a:solidFill>
                <a:cs typeface="B Nazanin" panose="00000400000000000000" pitchFamily="2" charset="-78"/>
              </a:rPr>
              <a:t>مقدمه‌ای بر جنگل تصادفی </a:t>
            </a:r>
          </a:p>
          <a:p>
            <a:endParaRPr lang="en-US" dirty="0"/>
          </a:p>
        </p:txBody>
      </p:sp>
      <p:sp>
        <p:nvSpPr>
          <p:cNvPr id="6" name="TextBox 5">
            <a:extLst>
              <a:ext uri="{FF2B5EF4-FFF2-40B4-BE49-F238E27FC236}">
                <a16:creationId xmlns:a16="http://schemas.microsoft.com/office/drawing/2014/main" id="{AFCE602A-693D-088B-4F66-81D82262D411}"/>
              </a:ext>
            </a:extLst>
          </p:cNvPr>
          <p:cNvSpPr txBox="1"/>
          <p:nvPr/>
        </p:nvSpPr>
        <p:spPr>
          <a:xfrm>
            <a:off x="9093283" y="8643961"/>
            <a:ext cx="14276621" cy="2800767"/>
          </a:xfrm>
          <a:prstGeom prst="rect">
            <a:avLst/>
          </a:prstGeom>
          <a:noFill/>
        </p:spPr>
        <p:txBody>
          <a:bodyPr wrap="square">
            <a:spAutoFit/>
          </a:bodyPr>
          <a:lstStyle/>
          <a:p>
            <a:pPr marL="571500" indent="-571500" algn="just" rtl="1">
              <a:buClr>
                <a:schemeClr val="bg1"/>
              </a:buClr>
              <a:buFont typeface="Arial" panose="020B0604020202020204" pitchFamily="34" charset="0"/>
              <a:buChar char="•"/>
            </a:pPr>
            <a:r>
              <a:rPr lang="fa-IR" sz="4400" dirty="0">
                <a:solidFill>
                  <a:schemeClr val="bg1"/>
                </a:solidFill>
                <a:cs typeface="B Nazanin" panose="00000400000000000000" pitchFamily="2" charset="-78"/>
              </a:rPr>
              <a:t>جنگل تصادفی به دلیل دقت بالا، مقاومت در برابر بیش‌برازش (</a:t>
            </a:r>
            <a:r>
              <a:rPr lang="en-US" sz="4400" dirty="0">
                <a:solidFill>
                  <a:schemeClr val="bg1"/>
                </a:solidFill>
                <a:cs typeface="B Nazanin" panose="00000400000000000000" pitchFamily="2" charset="-78"/>
              </a:rPr>
              <a:t>overfitting</a:t>
            </a:r>
            <a:r>
              <a:rPr lang="fa-IR" sz="4400" dirty="0">
                <a:solidFill>
                  <a:schemeClr val="bg1"/>
                </a:solidFill>
                <a:cs typeface="B Nazanin" panose="00000400000000000000" pitchFamily="2" charset="-78"/>
              </a:rPr>
              <a:t>)</a:t>
            </a:r>
            <a:r>
              <a:rPr lang="en-US" sz="4400" dirty="0">
                <a:solidFill>
                  <a:schemeClr val="bg1"/>
                </a:solidFill>
                <a:cs typeface="B Nazanin" panose="00000400000000000000" pitchFamily="2" charset="-78"/>
              </a:rPr>
              <a:t>، </a:t>
            </a:r>
            <a:r>
              <a:rPr lang="fa-IR" sz="4400" dirty="0">
                <a:solidFill>
                  <a:schemeClr val="bg1"/>
                </a:solidFill>
                <a:cs typeface="B Nazanin" panose="00000400000000000000" pitchFamily="2" charset="-78"/>
              </a:rPr>
              <a:t>و توانایی تشخیص ویژگی‌های مهم داده‌ها، به یکی از محبوب‌ترین الگوریتم‌های یادگیری ماشین تبدیل شده است. این الگوریتم برای مسائلی با داده‌های پیچیده و حجم زیاد بسیار مؤثر است.</a:t>
            </a:r>
          </a:p>
        </p:txBody>
      </p:sp>
      <p:sp>
        <p:nvSpPr>
          <p:cNvPr id="8" name="TextBox 7">
            <a:extLst>
              <a:ext uri="{FF2B5EF4-FFF2-40B4-BE49-F238E27FC236}">
                <a16:creationId xmlns:a16="http://schemas.microsoft.com/office/drawing/2014/main" id="{93258AB4-6159-3AB7-7336-D64CA0DD0A08}"/>
              </a:ext>
            </a:extLst>
          </p:cNvPr>
          <p:cNvSpPr txBox="1"/>
          <p:nvPr/>
        </p:nvSpPr>
        <p:spPr>
          <a:xfrm>
            <a:off x="7268381" y="7096962"/>
            <a:ext cx="17695506" cy="830997"/>
          </a:xfrm>
          <a:prstGeom prst="rect">
            <a:avLst/>
          </a:prstGeom>
          <a:noFill/>
        </p:spPr>
        <p:txBody>
          <a:bodyPr wrap="square">
            <a:spAutoFit/>
          </a:bodyPr>
          <a:lstStyle/>
          <a:p>
            <a:pPr algn="ctr"/>
            <a:r>
              <a:rPr lang="fa-IR" sz="4800" b="1" dirty="0">
                <a:solidFill>
                  <a:schemeClr val="bg1"/>
                </a:solidFill>
                <a:cs typeface="B Nazanin" panose="00000400000000000000" pitchFamily="2" charset="-78"/>
              </a:rPr>
              <a:t>چرا جنگل تصادفی در یادگیری ماشین بسیار پرکاربرد است؟</a:t>
            </a:r>
            <a:endParaRPr lang="fa-IR" sz="4800" dirty="0">
              <a:solidFill>
                <a:schemeClr val="bg1"/>
              </a:solidFill>
              <a:cs typeface="B Nazanin" panose="00000400000000000000" pitchFamily="2" charset="-78"/>
            </a:endParaRPr>
          </a:p>
        </p:txBody>
      </p:sp>
      <p:pic>
        <p:nvPicPr>
          <p:cNvPr id="1026" name="Picture 2" descr="Random Forest Algorithm - How It Works and Why It Is So Effective">
            <a:extLst>
              <a:ext uri="{FF2B5EF4-FFF2-40B4-BE49-F238E27FC236}">
                <a16:creationId xmlns:a16="http://schemas.microsoft.com/office/drawing/2014/main" id="{949D4B66-E844-577C-64DF-9C70A752DCD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2613" y="7096962"/>
            <a:ext cx="7549305" cy="56619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 calcmode="lin" valueType="num">
                                      <p:cBhvr additive="base">
                                        <p:cTn id="47" dur="500" fill="hold"/>
                                        <p:tgtEl>
                                          <p:spTgt spid="1026"/>
                                        </p:tgtEl>
                                        <p:attrNameLst>
                                          <p:attrName>ppt_x</p:attrName>
                                        </p:attrNameLst>
                                      </p:cBhvr>
                                      <p:tavLst>
                                        <p:tav tm="0">
                                          <p:val>
                                            <p:strVal val="#ppt_x"/>
                                          </p:val>
                                        </p:tav>
                                        <p:tav tm="100000">
                                          <p:val>
                                            <p:strVal val="#ppt_x"/>
                                          </p:val>
                                        </p:tav>
                                      </p:tavLst>
                                    </p:anim>
                                    <p:anim calcmode="lin" valueType="num">
                                      <p:cBhvr additive="base">
                                        <p:cTn id="4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2" grpId="0"/>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46">
          <a:extLst>
            <a:ext uri="{FF2B5EF4-FFF2-40B4-BE49-F238E27FC236}">
              <a16:creationId xmlns:a16="http://schemas.microsoft.com/office/drawing/2014/main" id="{6B5FE663-0EDE-B1E6-2869-9F8F0BE4A13F}"/>
            </a:ext>
          </a:extLst>
        </p:cNvPr>
        <p:cNvGrpSpPr/>
        <p:nvPr/>
      </p:nvGrpSpPr>
      <p:grpSpPr>
        <a:xfrm>
          <a:off x="0" y="0"/>
          <a:ext cx="0" cy="0"/>
          <a:chOff x="0" y="0"/>
          <a:chExt cx="0" cy="0"/>
        </a:xfrm>
      </p:grpSpPr>
      <p:pic>
        <p:nvPicPr>
          <p:cNvPr id="149" name="Google Shape;149;p7" descr=" ">
            <a:extLst>
              <a:ext uri="{FF2B5EF4-FFF2-40B4-BE49-F238E27FC236}">
                <a16:creationId xmlns:a16="http://schemas.microsoft.com/office/drawing/2014/main" id="{0ABBC13A-1432-3511-9D3F-3C2FCEF237EC}"/>
              </a:ext>
            </a:extLst>
          </p:cNvPr>
          <p:cNvPicPr preferRelativeResize="0"/>
          <p:nvPr/>
        </p:nvPicPr>
        <p:blipFill rotWithShape="1">
          <a:blip r:embed="rId3">
            <a:alphaModFix/>
          </a:blip>
          <a:srcRect/>
          <a:stretch/>
        </p:blipFill>
        <p:spPr>
          <a:xfrm rot="16200000">
            <a:off x="1982731" y="-587969"/>
            <a:ext cx="1181248" cy="2590800"/>
          </a:xfrm>
          <a:prstGeom prst="rect">
            <a:avLst/>
          </a:prstGeom>
          <a:noFill/>
          <a:ln>
            <a:noFill/>
          </a:ln>
        </p:spPr>
      </p:pic>
      <p:pic>
        <p:nvPicPr>
          <p:cNvPr id="151" name="Google Shape;151;p7" descr=" ">
            <a:extLst>
              <a:ext uri="{FF2B5EF4-FFF2-40B4-BE49-F238E27FC236}">
                <a16:creationId xmlns:a16="http://schemas.microsoft.com/office/drawing/2014/main" id="{71B9A356-ACE6-C644-843C-FEE394C1658A}"/>
              </a:ext>
            </a:extLst>
          </p:cNvPr>
          <p:cNvPicPr preferRelativeResize="0"/>
          <p:nvPr/>
        </p:nvPicPr>
        <p:blipFill rotWithShape="1">
          <a:blip r:embed="rId4">
            <a:alphaModFix/>
          </a:blip>
          <a:srcRect/>
          <a:stretch/>
        </p:blipFill>
        <p:spPr>
          <a:xfrm>
            <a:off x="1394039" y="12273993"/>
            <a:ext cx="4949433" cy="1114053"/>
          </a:xfrm>
          <a:prstGeom prst="rect">
            <a:avLst/>
          </a:prstGeom>
          <a:noFill/>
          <a:ln>
            <a:noFill/>
          </a:ln>
        </p:spPr>
      </p:pic>
      <p:sp>
        <p:nvSpPr>
          <p:cNvPr id="152" name="Google Shape;152;p7">
            <a:extLst>
              <a:ext uri="{FF2B5EF4-FFF2-40B4-BE49-F238E27FC236}">
                <a16:creationId xmlns:a16="http://schemas.microsoft.com/office/drawing/2014/main" id="{0107E27E-E259-BDBB-BEFF-E443973DFBAF}"/>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1F5AB668-3FBD-528F-1D0C-D7E5D1FC8E7A}"/>
              </a:ext>
            </a:extLst>
          </p:cNvPr>
          <p:cNvSpPr txBox="1"/>
          <p:nvPr/>
        </p:nvSpPr>
        <p:spPr>
          <a:xfrm>
            <a:off x="1794919" y="12477077"/>
            <a:ext cx="3737126" cy="707886"/>
          </a:xfrm>
          <a:prstGeom prst="rect">
            <a:avLst/>
          </a:prstGeom>
          <a:noFill/>
        </p:spPr>
        <p:txBody>
          <a:bodyPr wrap="square">
            <a:spAutoFit/>
          </a:bodyPr>
          <a:lstStyle/>
          <a:p>
            <a:r>
              <a:rPr lang="en-US" sz="4000" dirty="0">
                <a:solidFill>
                  <a:schemeClr val="bg1"/>
                </a:solidFill>
              </a:rPr>
              <a:t>Random forest</a:t>
            </a:r>
          </a:p>
        </p:txBody>
      </p:sp>
      <p:pic>
        <p:nvPicPr>
          <p:cNvPr id="2" name="Picture 1">
            <a:extLst>
              <a:ext uri="{FF2B5EF4-FFF2-40B4-BE49-F238E27FC236}">
                <a16:creationId xmlns:a16="http://schemas.microsoft.com/office/drawing/2014/main" id="{666B6FF4-D2C5-2E71-2C8B-45FC4FCFA02B}"/>
              </a:ext>
            </a:extLst>
          </p:cNvPr>
          <p:cNvPicPr>
            <a:picLocks noChangeAspect="1"/>
          </p:cNvPicPr>
          <p:nvPr/>
        </p:nvPicPr>
        <p:blipFill>
          <a:blip r:embed="rId5"/>
          <a:stretch>
            <a:fillRect/>
          </a:stretch>
        </p:blipFill>
        <p:spPr>
          <a:xfrm>
            <a:off x="1376050" y="2485636"/>
            <a:ext cx="11440918" cy="7731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18" name="Picture 2" descr="A Review on Random Forest: An Ensemble Classifier | SpringerLink">
            <a:extLst>
              <a:ext uri="{FF2B5EF4-FFF2-40B4-BE49-F238E27FC236}">
                <a16:creationId xmlns:a16="http://schemas.microsoft.com/office/drawing/2014/main" id="{FCB41444-02A9-813D-D111-EF1884EC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77950" y="7046342"/>
            <a:ext cx="9302132" cy="6341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8" name="Google Shape;148;p7" descr=" ">
            <a:extLst>
              <a:ext uri="{FF2B5EF4-FFF2-40B4-BE49-F238E27FC236}">
                <a16:creationId xmlns:a16="http://schemas.microsoft.com/office/drawing/2014/main" id="{445931B8-B63B-5A27-1F70-9182A669BE49}"/>
              </a:ext>
            </a:extLst>
          </p:cNvPr>
          <p:cNvPicPr preferRelativeResize="0"/>
          <p:nvPr/>
        </p:nvPicPr>
        <p:blipFill rotWithShape="1">
          <a:blip r:embed="rId7">
            <a:alphaModFix/>
          </a:blip>
          <a:srcRect/>
          <a:stretch/>
        </p:blipFill>
        <p:spPr>
          <a:xfrm rot="5400000">
            <a:off x="18879827" y="-1243380"/>
            <a:ext cx="3556410" cy="7458032"/>
          </a:xfrm>
          <a:prstGeom prst="rect">
            <a:avLst/>
          </a:prstGeom>
          <a:noFill/>
          <a:ln>
            <a:noFill/>
          </a:ln>
        </p:spPr>
      </p:pic>
    </p:spTree>
    <p:extLst>
      <p:ext uri="{BB962C8B-B14F-4D97-AF65-F5344CB8AC3E}">
        <p14:creationId xmlns:p14="http://schemas.microsoft.com/office/powerpoint/2010/main" val="335382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barn(inVertical)">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46">
          <a:extLst>
            <a:ext uri="{FF2B5EF4-FFF2-40B4-BE49-F238E27FC236}">
              <a16:creationId xmlns:a16="http://schemas.microsoft.com/office/drawing/2014/main" id="{726C2E1F-C270-104B-D6B7-44DC3F7A82D1}"/>
            </a:ext>
          </a:extLst>
        </p:cNvPr>
        <p:cNvGrpSpPr/>
        <p:nvPr/>
      </p:nvGrpSpPr>
      <p:grpSpPr>
        <a:xfrm>
          <a:off x="0" y="0"/>
          <a:ext cx="0" cy="0"/>
          <a:chOff x="0" y="0"/>
          <a:chExt cx="0" cy="0"/>
        </a:xfrm>
      </p:grpSpPr>
      <p:pic>
        <p:nvPicPr>
          <p:cNvPr id="149" name="Google Shape;149;p7" descr=" ">
            <a:extLst>
              <a:ext uri="{FF2B5EF4-FFF2-40B4-BE49-F238E27FC236}">
                <a16:creationId xmlns:a16="http://schemas.microsoft.com/office/drawing/2014/main" id="{7910FBF3-61F4-5A54-F9A4-76214E01A747}"/>
              </a:ext>
            </a:extLst>
          </p:cNvPr>
          <p:cNvPicPr preferRelativeResize="0"/>
          <p:nvPr/>
        </p:nvPicPr>
        <p:blipFill rotWithShape="1">
          <a:blip r:embed="rId3">
            <a:alphaModFix/>
          </a:blip>
          <a:srcRect/>
          <a:stretch/>
        </p:blipFill>
        <p:spPr>
          <a:xfrm>
            <a:off x="23205800" y="10515600"/>
            <a:ext cx="1181248" cy="2590800"/>
          </a:xfrm>
          <a:prstGeom prst="rect">
            <a:avLst/>
          </a:prstGeom>
          <a:noFill/>
          <a:ln>
            <a:noFill/>
          </a:ln>
        </p:spPr>
      </p:pic>
      <p:pic>
        <p:nvPicPr>
          <p:cNvPr id="151" name="Google Shape;151;p7" descr=" ">
            <a:extLst>
              <a:ext uri="{FF2B5EF4-FFF2-40B4-BE49-F238E27FC236}">
                <a16:creationId xmlns:a16="http://schemas.microsoft.com/office/drawing/2014/main" id="{0D55F2CB-454F-6840-A9EF-A027F11769D0}"/>
              </a:ext>
            </a:extLst>
          </p:cNvPr>
          <p:cNvPicPr preferRelativeResize="0"/>
          <p:nvPr/>
        </p:nvPicPr>
        <p:blipFill rotWithShape="1">
          <a:blip r:embed="rId4">
            <a:alphaModFix/>
          </a:blip>
          <a:srcRect/>
          <a:stretch/>
        </p:blipFill>
        <p:spPr>
          <a:xfrm>
            <a:off x="1376050" y="486147"/>
            <a:ext cx="4949433" cy="1114053"/>
          </a:xfrm>
          <a:prstGeom prst="rect">
            <a:avLst/>
          </a:prstGeom>
          <a:noFill/>
          <a:ln>
            <a:noFill/>
          </a:ln>
        </p:spPr>
      </p:pic>
      <p:sp>
        <p:nvSpPr>
          <p:cNvPr id="152" name="Google Shape;152;p7">
            <a:extLst>
              <a:ext uri="{FF2B5EF4-FFF2-40B4-BE49-F238E27FC236}">
                <a16:creationId xmlns:a16="http://schemas.microsoft.com/office/drawing/2014/main" id="{C02764C2-35A7-ACE1-932B-87453BBC91C4}"/>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C74B22E7-6D13-8E0C-2322-2D13D51CD781}"/>
              </a:ext>
            </a:extLst>
          </p:cNvPr>
          <p:cNvSpPr txBox="1"/>
          <p:nvPr/>
        </p:nvSpPr>
        <p:spPr>
          <a:xfrm>
            <a:off x="1982203" y="689230"/>
            <a:ext cx="3737126" cy="707886"/>
          </a:xfrm>
          <a:prstGeom prst="rect">
            <a:avLst/>
          </a:prstGeom>
          <a:noFill/>
        </p:spPr>
        <p:txBody>
          <a:bodyPr wrap="square">
            <a:spAutoFit/>
          </a:bodyPr>
          <a:lstStyle/>
          <a:p>
            <a:r>
              <a:rPr lang="en-US" sz="4000" dirty="0">
                <a:solidFill>
                  <a:schemeClr val="bg1"/>
                </a:solidFill>
              </a:rPr>
              <a:t>Example</a:t>
            </a:r>
          </a:p>
        </p:txBody>
      </p:sp>
      <p:pic>
        <p:nvPicPr>
          <p:cNvPr id="7" name="Picture 6">
            <a:extLst>
              <a:ext uri="{FF2B5EF4-FFF2-40B4-BE49-F238E27FC236}">
                <a16:creationId xmlns:a16="http://schemas.microsoft.com/office/drawing/2014/main" id="{29F5292C-5ED3-D024-6791-A4C31ADD1AC4}"/>
              </a:ext>
            </a:extLst>
          </p:cNvPr>
          <p:cNvPicPr>
            <a:picLocks noChangeAspect="1"/>
          </p:cNvPicPr>
          <p:nvPr/>
        </p:nvPicPr>
        <p:blipFill>
          <a:blip r:embed="rId5"/>
          <a:stretch>
            <a:fillRect/>
          </a:stretch>
        </p:blipFill>
        <p:spPr>
          <a:xfrm>
            <a:off x="1376050" y="2314532"/>
            <a:ext cx="18288000" cy="10287000"/>
          </a:xfrm>
          <a:prstGeom prst="rect">
            <a:avLst/>
          </a:prstGeom>
        </p:spPr>
      </p:pic>
      <p:pic>
        <p:nvPicPr>
          <p:cNvPr id="148" name="Google Shape;148;p7" descr=" ">
            <a:extLst>
              <a:ext uri="{FF2B5EF4-FFF2-40B4-BE49-F238E27FC236}">
                <a16:creationId xmlns:a16="http://schemas.microsoft.com/office/drawing/2014/main" id="{48743C6E-EA54-55C6-AE2C-3EE15FF350F0}"/>
              </a:ext>
            </a:extLst>
          </p:cNvPr>
          <p:cNvPicPr preferRelativeResize="0"/>
          <p:nvPr/>
        </p:nvPicPr>
        <p:blipFill rotWithShape="1">
          <a:blip r:embed="rId6">
            <a:alphaModFix/>
          </a:blip>
          <a:srcRect/>
          <a:stretch/>
        </p:blipFill>
        <p:spPr>
          <a:xfrm>
            <a:off x="18061692" y="0"/>
            <a:ext cx="3556410" cy="7458032"/>
          </a:xfrm>
          <a:prstGeom prst="rect">
            <a:avLst/>
          </a:prstGeom>
          <a:noFill/>
          <a:ln>
            <a:noFill/>
          </a:ln>
        </p:spPr>
      </p:pic>
    </p:spTree>
    <p:extLst>
      <p:ext uri="{BB962C8B-B14F-4D97-AF65-F5344CB8AC3E}">
        <p14:creationId xmlns:p14="http://schemas.microsoft.com/office/powerpoint/2010/main" val="2280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46">
          <a:extLst>
            <a:ext uri="{FF2B5EF4-FFF2-40B4-BE49-F238E27FC236}">
              <a16:creationId xmlns:a16="http://schemas.microsoft.com/office/drawing/2014/main" id="{48BE7C9E-8158-8B1F-F2AB-1DA0EDF5A9F6}"/>
            </a:ext>
          </a:extLst>
        </p:cNvPr>
        <p:cNvGrpSpPr/>
        <p:nvPr/>
      </p:nvGrpSpPr>
      <p:grpSpPr>
        <a:xfrm>
          <a:off x="0" y="0"/>
          <a:ext cx="0" cy="0"/>
          <a:chOff x="0" y="0"/>
          <a:chExt cx="0" cy="0"/>
        </a:xfrm>
      </p:grpSpPr>
      <p:pic>
        <p:nvPicPr>
          <p:cNvPr id="149" name="Google Shape;149;p7" descr=" ">
            <a:extLst>
              <a:ext uri="{FF2B5EF4-FFF2-40B4-BE49-F238E27FC236}">
                <a16:creationId xmlns:a16="http://schemas.microsoft.com/office/drawing/2014/main" id="{991B9D58-AFCD-98AD-6370-E977BC9BACD5}"/>
              </a:ext>
            </a:extLst>
          </p:cNvPr>
          <p:cNvPicPr preferRelativeResize="0"/>
          <p:nvPr/>
        </p:nvPicPr>
        <p:blipFill rotWithShape="1">
          <a:blip r:embed="rId3">
            <a:alphaModFix/>
          </a:blip>
          <a:srcRect/>
          <a:stretch/>
        </p:blipFill>
        <p:spPr>
          <a:xfrm>
            <a:off x="23205800" y="10515600"/>
            <a:ext cx="1181248" cy="2590800"/>
          </a:xfrm>
          <a:prstGeom prst="rect">
            <a:avLst/>
          </a:prstGeom>
          <a:noFill/>
          <a:ln>
            <a:noFill/>
          </a:ln>
        </p:spPr>
      </p:pic>
      <p:pic>
        <p:nvPicPr>
          <p:cNvPr id="151" name="Google Shape;151;p7" descr=" ">
            <a:extLst>
              <a:ext uri="{FF2B5EF4-FFF2-40B4-BE49-F238E27FC236}">
                <a16:creationId xmlns:a16="http://schemas.microsoft.com/office/drawing/2014/main" id="{8B4B5552-1B28-3594-8763-314339D558A4}"/>
              </a:ext>
            </a:extLst>
          </p:cNvPr>
          <p:cNvPicPr preferRelativeResize="0"/>
          <p:nvPr/>
        </p:nvPicPr>
        <p:blipFill rotWithShape="1">
          <a:blip r:embed="rId4">
            <a:alphaModFix/>
          </a:blip>
          <a:srcRect/>
          <a:stretch/>
        </p:blipFill>
        <p:spPr>
          <a:xfrm>
            <a:off x="1376050" y="486147"/>
            <a:ext cx="4949433" cy="1114053"/>
          </a:xfrm>
          <a:prstGeom prst="rect">
            <a:avLst/>
          </a:prstGeom>
          <a:noFill/>
          <a:ln>
            <a:noFill/>
          </a:ln>
        </p:spPr>
      </p:pic>
      <p:sp>
        <p:nvSpPr>
          <p:cNvPr id="152" name="Google Shape;152;p7">
            <a:extLst>
              <a:ext uri="{FF2B5EF4-FFF2-40B4-BE49-F238E27FC236}">
                <a16:creationId xmlns:a16="http://schemas.microsoft.com/office/drawing/2014/main" id="{9157D089-EE0A-FA7A-945C-0397AED29B47}"/>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3E17EF5-A371-0D88-B3A2-FBE60D5CD2A0}"/>
              </a:ext>
            </a:extLst>
          </p:cNvPr>
          <p:cNvSpPr txBox="1"/>
          <p:nvPr/>
        </p:nvSpPr>
        <p:spPr>
          <a:xfrm>
            <a:off x="1982203" y="689230"/>
            <a:ext cx="3737126" cy="707886"/>
          </a:xfrm>
          <a:prstGeom prst="rect">
            <a:avLst/>
          </a:prstGeom>
          <a:noFill/>
        </p:spPr>
        <p:txBody>
          <a:bodyPr wrap="square">
            <a:spAutoFit/>
          </a:bodyPr>
          <a:lstStyle/>
          <a:p>
            <a:r>
              <a:rPr lang="en-US" sz="4000" dirty="0">
                <a:solidFill>
                  <a:schemeClr val="bg1"/>
                </a:solidFill>
              </a:rPr>
              <a:t>Example</a:t>
            </a:r>
          </a:p>
        </p:txBody>
      </p:sp>
      <p:pic>
        <p:nvPicPr>
          <p:cNvPr id="3" name="Picture 2">
            <a:extLst>
              <a:ext uri="{FF2B5EF4-FFF2-40B4-BE49-F238E27FC236}">
                <a16:creationId xmlns:a16="http://schemas.microsoft.com/office/drawing/2014/main" id="{8BEB8AFD-DB20-894C-0B41-BA3336AAA031}"/>
              </a:ext>
            </a:extLst>
          </p:cNvPr>
          <p:cNvPicPr>
            <a:picLocks noChangeAspect="1"/>
          </p:cNvPicPr>
          <p:nvPr/>
        </p:nvPicPr>
        <p:blipFill>
          <a:blip r:embed="rId5"/>
          <a:srcRect b="44167"/>
          <a:stretch/>
        </p:blipFill>
        <p:spPr>
          <a:xfrm>
            <a:off x="1376050" y="2069064"/>
            <a:ext cx="17863672" cy="5743532"/>
          </a:xfrm>
          <a:prstGeom prst="rect">
            <a:avLst/>
          </a:prstGeom>
        </p:spPr>
      </p:pic>
      <p:pic>
        <p:nvPicPr>
          <p:cNvPr id="148" name="Google Shape;148;p7" descr=" ">
            <a:extLst>
              <a:ext uri="{FF2B5EF4-FFF2-40B4-BE49-F238E27FC236}">
                <a16:creationId xmlns:a16="http://schemas.microsoft.com/office/drawing/2014/main" id="{E9B1E006-D865-A3F3-166D-C729D003D17D}"/>
              </a:ext>
            </a:extLst>
          </p:cNvPr>
          <p:cNvPicPr preferRelativeResize="0"/>
          <p:nvPr/>
        </p:nvPicPr>
        <p:blipFill rotWithShape="1">
          <a:blip r:embed="rId6">
            <a:alphaModFix/>
          </a:blip>
          <a:srcRect/>
          <a:stretch/>
        </p:blipFill>
        <p:spPr>
          <a:xfrm>
            <a:off x="18061692" y="0"/>
            <a:ext cx="3556410" cy="7458032"/>
          </a:xfrm>
          <a:prstGeom prst="rect">
            <a:avLst/>
          </a:prstGeom>
          <a:noFill/>
          <a:ln>
            <a:noFill/>
          </a:ln>
        </p:spPr>
      </p:pic>
      <p:pic>
        <p:nvPicPr>
          <p:cNvPr id="5" name="Picture 4">
            <a:extLst>
              <a:ext uri="{FF2B5EF4-FFF2-40B4-BE49-F238E27FC236}">
                <a16:creationId xmlns:a16="http://schemas.microsoft.com/office/drawing/2014/main" id="{73B418E6-8831-E3E3-D90C-D85BC62BCB9B}"/>
              </a:ext>
            </a:extLst>
          </p:cNvPr>
          <p:cNvPicPr>
            <a:picLocks noChangeAspect="1"/>
          </p:cNvPicPr>
          <p:nvPr/>
        </p:nvPicPr>
        <p:blipFill>
          <a:blip r:embed="rId7"/>
          <a:srcRect l="3314" t="41202" b="7642"/>
          <a:stretch/>
        </p:blipFill>
        <p:spPr>
          <a:xfrm>
            <a:off x="1376050" y="8029533"/>
            <a:ext cx="17863672" cy="5262466"/>
          </a:xfrm>
          <a:prstGeom prst="rect">
            <a:avLst/>
          </a:prstGeom>
        </p:spPr>
      </p:pic>
    </p:spTree>
    <p:extLst>
      <p:ext uri="{BB962C8B-B14F-4D97-AF65-F5344CB8AC3E}">
        <p14:creationId xmlns:p14="http://schemas.microsoft.com/office/powerpoint/2010/main" val="210215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2D4B4E6C-7F72-A8B2-3B4C-F02E26742A56}"/>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8E20E3E5-DCE6-A70D-5BE9-9A32E07A9F54}"/>
              </a:ext>
            </a:extLst>
          </p:cNvPr>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a:extLst>
              <a:ext uri="{FF2B5EF4-FFF2-40B4-BE49-F238E27FC236}">
                <a16:creationId xmlns:a16="http://schemas.microsoft.com/office/drawing/2014/main" id="{64DC310E-B33A-8BAA-071D-D1982133E756}"/>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8E881FAC-BB30-6480-7B45-4BAF4103C364}"/>
              </a:ext>
            </a:extLst>
          </p:cNvPr>
          <p:cNvPicPr preferRelativeResize="0"/>
          <p:nvPr/>
        </p:nvPicPr>
        <p:blipFill rotWithShape="1">
          <a:blip r:embed="rId4">
            <a:alphaModFix/>
          </a:blip>
          <a:srcRect/>
          <a:stretch/>
        </p:blipFill>
        <p:spPr>
          <a:xfrm>
            <a:off x="6538445" y="525585"/>
            <a:ext cx="16832476" cy="1359199"/>
          </a:xfrm>
          <a:prstGeom prst="rect">
            <a:avLst/>
          </a:prstGeom>
          <a:noFill/>
          <a:ln>
            <a:noFill/>
          </a:ln>
        </p:spPr>
      </p:pic>
      <p:sp>
        <p:nvSpPr>
          <p:cNvPr id="3" name="Google Shape;86;p4">
            <a:extLst>
              <a:ext uri="{FF2B5EF4-FFF2-40B4-BE49-F238E27FC236}">
                <a16:creationId xmlns:a16="http://schemas.microsoft.com/office/drawing/2014/main" id="{005E27CB-B462-5DDF-B397-313DF1E9C687}"/>
              </a:ext>
            </a:extLst>
          </p:cNvPr>
          <p:cNvSpPr/>
          <p:nvPr/>
        </p:nvSpPr>
        <p:spPr>
          <a:xfrm>
            <a:off x="6538445" y="2313133"/>
            <a:ext cx="16832476" cy="11007911"/>
          </a:xfrm>
          <a:prstGeom prst="rect">
            <a:avLst/>
          </a:prstGeom>
          <a:noFill/>
          <a:ln>
            <a:noFill/>
          </a:ln>
        </p:spPr>
        <p:txBody>
          <a:bodyPr spcFirstLastPara="1" wrap="square" lIns="0" tIns="0" rIns="0" bIns="0" anchor="t" anchorCtr="0">
            <a:noAutofit/>
          </a:bodyPr>
          <a:lstStyle/>
          <a:p>
            <a:pPr marL="742950" marR="0" lvl="0" indent="-742950" algn="just" rtl="1">
              <a:spcBef>
                <a:spcPts val="0"/>
              </a:spcBef>
              <a:spcAft>
                <a:spcPts val="0"/>
              </a:spcAft>
              <a:buClr>
                <a:srgbClr val="FFFFFF"/>
              </a:buClr>
              <a:buSzPts val="3200"/>
              <a:buFont typeface="+mj-lt"/>
              <a:buAutoNum type="arabicPeriod"/>
            </a:pPr>
            <a:r>
              <a:rPr lang="fa-IR" sz="4400" b="0" i="0" u="none" strike="noStrike" cap="none" dirty="0">
                <a:solidFill>
                  <a:schemeClr val="bg1"/>
                </a:solidFill>
                <a:latin typeface="Calibri"/>
                <a:ea typeface="Calibri"/>
                <a:cs typeface="B Titr" panose="00000700000000000000" pitchFamily="2" charset="-78"/>
                <a:sym typeface="Calibri"/>
              </a:rPr>
              <a:t>طبقه‌بندی (</a:t>
            </a:r>
            <a:r>
              <a:rPr lang="en-US" sz="4400" b="0" i="0" u="none" strike="noStrike" cap="none" dirty="0">
                <a:solidFill>
                  <a:schemeClr val="bg1"/>
                </a:solidFill>
                <a:latin typeface="Calibri"/>
                <a:ea typeface="Calibri"/>
                <a:cs typeface="B Titr" panose="00000700000000000000" pitchFamily="2" charset="-78"/>
                <a:sym typeface="Calibri"/>
              </a:rPr>
              <a:t>Classification</a:t>
            </a:r>
            <a:r>
              <a:rPr lang="fa-IR" sz="4400" b="0" i="0" u="none" strike="noStrike" cap="none" dirty="0">
                <a:solidFill>
                  <a:schemeClr val="bg1"/>
                </a:solidFill>
                <a:latin typeface="Calibri"/>
                <a:ea typeface="Calibri"/>
                <a:cs typeface="B Titr" panose="00000700000000000000" pitchFamily="2" charset="-78"/>
                <a:sym typeface="Calibri"/>
              </a:rPr>
              <a:t>) :</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در مسائل طبقه‌بندی، جنگل تصادفی از مجموعه‌ای از درختان تصمیم‌گیری برای طبقه‌بندی نمونه‌ها به دسته‌های مختلف استفاده می‌کند. هر درخت به‌صورت مستقل یک کلاس را پیش‌بینی می‌کند و مدل با استفاده از رای‌گیری اکثریت بین درخت‌ها، کلاس نهایی نمونه را مشخص می‌کند.</a:t>
            </a:r>
          </a:p>
          <a:p>
            <a:pPr marR="0" lvl="0" algn="just" rtl="1">
              <a:spcBef>
                <a:spcPts val="0"/>
              </a:spcBef>
              <a:spcAft>
                <a:spcPts val="0"/>
              </a:spcAft>
              <a:buClr>
                <a:srgbClr val="FFFFFF"/>
              </a:buClr>
              <a:buSzPts val="3200"/>
            </a:pPr>
            <a:endParaRPr lang="fa-IR" sz="4400" b="0" i="0" u="none" strike="noStrike" cap="none" dirty="0">
              <a:solidFill>
                <a:schemeClr val="bg1"/>
              </a:solidFill>
              <a:latin typeface="Calibri"/>
              <a:ea typeface="Calibri"/>
              <a:cs typeface="B Nazanin" panose="00000400000000000000" pitchFamily="2" charset="-78"/>
              <a:sym typeface="Calibri"/>
            </a:endParaRPr>
          </a:p>
          <a:p>
            <a:pPr marL="742950" marR="0" lvl="0" indent="-742950" algn="just" rtl="1">
              <a:spcBef>
                <a:spcPts val="0"/>
              </a:spcBef>
              <a:spcAft>
                <a:spcPts val="0"/>
              </a:spcAft>
              <a:buClr>
                <a:srgbClr val="FFFFFF"/>
              </a:buClr>
              <a:buSzPts val="3200"/>
              <a:buFont typeface="+mj-lt"/>
              <a:buAutoNum type="arabicPeriod" startAt="2"/>
            </a:pPr>
            <a:r>
              <a:rPr lang="fa-IR" sz="4400" b="0" i="0" u="none" strike="noStrike" cap="none" dirty="0">
                <a:solidFill>
                  <a:schemeClr val="bg1"/>
                </a:solidFill>
                <a:latin typeface="Calibri"/>
                <a:ea typeface="Calibri"/>
                <a:cs typeface="B Titr" panose="00000700000000000000" pitchFamily="2" charset="-78"/>
                <a:sym typeface="Calibri"/>
              </a:rPr>
              <a:t>رگرسیون (</a:t>
            </a:r>
            <a:r>
              <a:rPr lang="en-US" sz="4400" b="0" i="0" u="none" strike="noStrike" cap="none" dirty="0">
                <a:solidFill>
                  <a:schemeClr val="bg1"/>
                </a:solidFill>
                <a:latin typeface="Calibri"/>
                <a:ea typeface="Calibri"/>
                <a:cs typeface="B Titr" panose="00000700000000000000" pitchFamily="2" charset="-78"/>
                <a:sym typeface="Calibri"/>
              </a:rPr>
              <a:t>Regression</a:t>
            </a:r>
            <a:r>
              <a:rPr lang="fa-IR" sz="4400" b="0" i="0" u="none" strike="noStrike" cap="none" dirty="0">
                <a:solidFill>
                  <a:schemeClr val="bg1"/>
                </a:solidFill>
                <a:latin typeface="Calibri"/>
                <a:ea typeface="Calibri"/>
                <a:cs typeface="B Titr" panose="00000700000000000000" pitchFamily="2" charset="-78"/>
                <a:sym typeface="Calibri"/>
              </a:rPr>
              <a:t>) :  </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در مسائل رگرسیون، جنگل تصادفی برای پیش‌بینی مقدار عددی یک متغیر استفاده می‌شود. هر درخت یک مقدار پیش‌بینی می‌کند و جنگل تصادفی میانگین این پیش‌بینی‌ها را به عنوان مقدار نهایی ارائه می‌دهد. این میانگین‌گیری از نتایج پیش‌بینی‌شده توسط درخت‌ها، به کاهش خطا و افزایش دقت مدل کمک می‌کند.</a:t>
            </a:r>
          </a:p>
          <a:p>
            <a:pPr marR="0" lvl="0" algn="just" rtl="1">
              <a:spcBef>
                <a:spcPts val="0"/>
              </a:spcBef>
              <a:spcAft>
                <a:spcPts val="0"/>
              </a:spcAft>
              <a:buClr>
                <a:srgbClr val="FFFFFF"/>
              </a:buClr>
              <a:buSzPts val="3200"/>
            </a:pPr>
            <a:endParaRPr lang="fa-IR" sz="4400" dirty="0">
              <a:solidFill>
                <a:schemeClr val="bg1"/>
              </a:solidFill>
              <a:latin typeface="Calibri"/>
              <a:ea typeface="Calibri"/>
              <a:cs typeface="B Nazanin" panose="00000400000000000000" pitchFamily="2" charset="-78"/>
              <a:sym typeface="Calibri"/>
            </a:endParaRPr>
          </a:p>
          <a:p>
            <a:pPr marR="0" lvl="0" algn="just" rtl="1">
              <a:spcBef>
                <a:spcPts val="0"/>
              </a:spcBef>
              <a:spcAft>
                <a:spcPts val="0"/>
              </a:spcAft>
              <a:buClr>
                <a:srgbClr val="FFFFFF"/>
              </a:buClr>
              <a:buSzPts val="3200"/>
            </a:pPr>
            <a:endParaRPr lang="fa-IR" sz="4400" dirty="0">
              <a:solidFill>
                <a:schemeClr val="bg1"/>
              </a:solidFill>
              <a:latin typeface="Calibri"/>
              <a:ea typeface="Calibri"/>
              <a:cs typeface="B Nazanin" panose="00000400000000000000" pitchFamily="2" charset="-78"/>
              <a:sym typeface="Calibri"/>
            </a:endParaRPr>
          </a:p>
          <a:p>
            <a:pPr marL="571500" marR="0" lvl="0" indent="-571500" algn="just" rtl="1">
              <a:spcBef>
                <a:spcPts val="0"/>
              </a:spcBef>
              <a:spcAft>
                <a:spcPts val="0"/>
              </a:spcAft>
              <a:buClr>
                <a:srgbClr val="FFFFFF"/>
              </a:buClr>
              <a:buSzPts val="3200"/>
              <a:buFont typeface="Arial" panose="020B0604020202020204" pitchFamily="34" charset="0"/>
              <a:buChar char="•"/>
            </a:pPr>
            <a:r>
              <a:rPr lang="fa-IR" sz="4400" dirty="0">
                <a:solidFill>
                  <a:schemeClr val="bg1"/>
                </a:solidFill>
                <a:latin typeface="Calibri"/>
                <a:ea typeface="Calibri"/>
                <a:cs typeface="B Nazanin" panose="00000400000000000000" pitchFamily="2" charset="-78"/>
                <a:sym typeface="Calibri"/>
              </a:rPr>
              <a:t>در هر دو مورد، جنگل تصادفی به دلیل دقت بالا و توانایی آن در تعمیم داده‌های پیچیده به‌خوبی عمل می‌کند و یک انتخاب مناسب برای مسائل طبقه‌بندی و رگرسیون در شرایط متنوع محسوب می‌شود.</a:t>
            </a:r>
          </a:p>
        </p:txBody>
      </p:sp>
      <p:sp>
        <p:nvSpPr>
          <p:cNvPr id="4" name="Google Shape;84;p4">
            <a:extLst>
              <a:ext uri="{FF2B5EF4-FFF2-40B4-BE49-F238E27FC236}">
                <a16:creationId xmlns:a16="http://schemas.microsoft.com/office/drawing/2014/main" id="{B66DADD6-CCBE-62D9-4FE2-84929E685C91}"/>
              </a:ext>
            </a:extLst>
          </p:cNvPr>
          <p:cNvSpPr/>
          <p:nvPr/>
        </p:nvSpPr>
        <p:spPr>
          <a:xfrm>
            <a:off x="6382087" y="680505"/>
            <a:ext cx="16832475" cy="740677"/>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تفاوت‌ها در استفاده از جنگل تصادفی برای طبقه‌بندی و رگرسیون</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73348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93966607-8875-CA78-A7BD-E00898873745}"/>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6BA43D75-B0ED-7DB5-6115-DF49C6AEE115}"/>
              </a:ext>
            </a:extLst>
          </p:cNvPr>
          <p:cNvPicPr preferRelativeResize="0"/>
          <p:nvPr/>
        </p:nvPicPr>
        <p:blipFill rotWithShape="1">
          <a:blip r:embed="rId3">
            <a:alphaModFix/>
          </a:blip>
          <a:srcRect/>
          <a:stretch/>
        </p:blipFill>
        <p:spPr>
          <a:xfrm rot="16200000">
            <a:off x="765437" y="6882807"/>
            <a:ext cx="6065780" cy="7596653"/>
          </a:xfrm>
          <a:prstGeom prst="rect">
            <a:avLst/>
          </a:prstGeom>
          <a:noFill/>
          <a:ln>
            <a:noFill/>
          </a:ln>
        </p:spPr>
      </p:pic>
      <p:sp>
        <p:nvSpPr>
          <p:cNvPr id="116" name="Google Shape;116;p6">
            <a:extLst>
              <a:ext uri="{FF2B5EF4-FFF2-40B4-BE49-F238E27FC236}">
                <a16:creationId xmlns:a16="http://schemas.microsoft.com/office/drawing/2014/main" id="{A8B7EA44-D936-A5B4-A262-65411A7AEFAB}"/>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85ACB40B-2B8B-0BF6-F999-6BE491D97DD6}"/>
              </a:ext>
            </a:extLst>
          </p:cNvPr>
          <p:cNvPicPr preferRelativeResize="0"/>
          <p:nvPr/>
        </p:nvPicPr>
        <p:blipFill rotWithShape="1">
          <a:blip r:embed="rId4">
            <a:alphaModFix/>
          </a:blip>
          <a:srcRect/>
          <a:stretch/>
        </p:blipFill>
        <p:spPr>
          <a:xfrm>
            <a:off x="3713586" y="525585"/>
            <a:ext cx="19657335" cy="1359199"/>
          </a:xfrm>
          <a:prstGeom prst="rect">
            <a:avLst/>
          </a:prstGeom>
          <a:noFill/>
          <a:ln>
            <a:noFill/>
          </a:ln>
        </p:spPr>
      </p:pic>
      <p:sp>
        <p:nvSpPr>
          <p:cNvPr id="4" name="Google Shape;84;p4">
            <a:extLst>
              <a:ext uri="{FF2B5EF4-FFF2-40B4-BE49-F238E27FC236}">
                <a16:creationId xmlns:a16="http://schemas.microsoft.com/office/drawing/2014/main" id="{9B88E228-DDED-E7E3-3904-D841078FC775}"/>
              </a:ext>
            </a:extLst>
          </p:cNvPr>
          <p:cNvSpPr/>
          <p:nvPr/>
        </p:nvSpPr>
        <p:spPr>
          <a:xfrm>
            <a:off x="9259502" y="742332"/>
            <a:ext cx="8565501" cy="740677"/>
          </a:xfrm>
          <a:prstGeom prst="rect">
            <a:avLst/>
          </a:prstGeom>
          <a:noFill/>
          <a:ln>
            <a:noFill/>
          </a:ln>
        </p:spPr>
        <p:txBody>
          <a:bodyPr spcFirstLastPara="1" wrap="square" lIns="0" tIns="0" rIns="0" bIns="0" anchor="t" anchorCtr="0">
            <a:noAutofit/>
          </a:bodyPr>
          <a:lstStyle/>
          <a:p>
            <a:pPr lvl="0" algn="r" rtl="1">
              <a:buClr>
                <a:srgbClr val="00F0C3"/>
              </a:buClr>
              <a:buSzPts val="8000"/>
            </a:pPr>
            <a:r>
              <a:rPr lang="fa-IR" sz="6000" b="1" dirty="0">
                <a:solidFill>
                  <a:schemeClr val="bg1"/>
                </a:solidFill>
                <a:latin typeface="Source Code Pro"/>
                <a:ea typeface="Source Code Pro"/>
                <a:cs typeface="B Nazanin" panose="00000400000000000000" pitchFamily="2" charset="-78"/>
                <a:sym typeface="Source Code Pro"/>
              </a:rPr>
              <a:t>معیارهای ارزیابی جنگل تصادفی</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graphicFrame>
        <p:nvGraphicFramePr>
          <p:cNvPr id="5" name="Table 4">
            <a:extLst>
              <a:ext uri="{FF2B5EF4-FFF2-40B4-BE49-F238E27FC236}">
                <a16:creationId xmlns:a16="http://schemas.microsoft.com/office/drawing/2014/main" id="{F63E6A68-8C06-4A6D-C419-C31D4F4B2B62}"/>
              </a:ext>
            </a:extLst>
          </p:cNvPr>
          <p:cNvGraphicFramePr>
            <a:graphicFrameLocks noGrp="1"/>
          </p:cNvGraphicFramePr>
          <p:nvPr>
            <p:extLst>
              <p:ext uri="{D42A27DB-BD31-4B8C-83A1-F6EECF244321}">
                <p14:modId xmlns:p14="http://schemas.microsoft.com/office/powerpoint/2010/main" val="1009253491"/>
              </p:ext>
            </p:extLst>
          </p:nvPr>
        </p:nvGraphicFramePr>
        <p:xfrm>
          <a:off x="3798327" y="2039704"/>
          <a:ext cx="19657335" cy="11243758"/>
        </p:xfrm>
        <a:graphic>
          <a:graphicData uri="http://schemas.openxmlformats.org/drawingml/2006/table">
            <a:tbl>
              <a:tblPr firstRow="1" bandRow="1">
                <a:tableStyleId>{93296810-A885-4BE3-A3E7-6D5BEEA58F35}</a:tableStyleId>
              </a:tblPr>
              <a:tblGrid>
                <a:gridCol w="10282333">
                  <a:extLst>
                    <a:ext uri="{9D8B030D-6E8A-4147-A177-3AD203B41FA5}">
                      <a16:colId xmlns:a16="http://schemas.microsoft.com/office/drawing/2014/main" val="3889203387"/>
                    </a:ext>
                  </a:extLst>
                </a:gridCol>
                <a:gridCol w="3153747">
                  <a:extLst>
                    <a:ext uri="{9D8B030D-6E8A-4147-A177-3AD203B41FA5}">
                      <a16:colId xmlns:a16="http://schemas.microsoft.com/office/drawing/2014/main" val="1647669921"/>
                    </a:ext>
                  </a:extLst>
                </a:gridCol>
                <a:gridCol w="6221255">
                  <a:extLst>
                    <a:ext uri="{9D8B030D-6E8A-4147-A177-3AD203B41FA5}">
                      <a16:colId xmlns:a16="http://schemas.microsoft.com/office/drawing/2014/main" val="3686090768"/>
                    </a:ext>
                  </a:extLst>
                </a:gridCol>
              </a:tblGrid>
              <a:tr h="0">
                <a:tc>
                  <a:txBody>
                    <a:bodyPr/>
                    <a:lstStyle/>
                    <a:p>
                      <a:pPr algn="ctr" rtl="1">
                        <a:lnSpc>
                          <a:spcPct val="115000"/>
                        </a:lnSpc>
                        <a:spcAft>
                          <a:spcPts val="1000"/>
                        </a:spcAft>
                      </a:pPr>
                      <a:r>
                        <a:rPr lang="en-US" sz="4400" dirty="0" err="1">
                          <a:effectLst/>
                        </a:rPr>
                        <a:t>توضیحات</a:t>
                      </a:r>
                      <a:endParaRPr lang="en-US" sz="4400" dirty="0">
                        <a:effectLst/>
                        <a:latin typeface="Cambria" panose="02040503050406030204" pitchFamily="18" charset="0"/>
                        <a:ea typeface="MS Mincho" panose="02020609040205080304" pitchFamily="49" charset="-128"/>
                        <a:cs typeface="B Titr" panose="00000700000000000000" pitchFamily="2" charset="-78"/>
                      </a:endParaRPr>
                    </a:p>
                  </a:txBody>
                  <a:tcPr marL="68580" marR="68580" marT="0" marB="0" anchor="ctr"/>
                </a:tc>
                <a:tc>
                  <a:txBody>
                    <a:bodyPr/>
                    <a:lstStyle/>
                    <a:p>
                      <a:pPr algn="ctr">
                        <a:lnSpc>
                          <a:spcPct val="115000"/>
                        </a:lnSpc>
                        <a:spcAft>
                          <a:spcPts val="1000"/>
                        </a:spcAft>
                      </a:pPr>
                      <a:r>
                        <a:rPr lang="en-US" sz="4000" dirty="0" err="1"/>
                        <a:t>نوع</a:t>
                      </a:r>
                      <a:r>
                        <a:rPr lang="en-US" sz="4000" dirty="0"/>
                        <a:t> </a:t>
                      </a:r>
                      <a:r>
                        <a:rPr lang="en-US" sz="4000" dirty="0" err="1"/>
                        <a:t>کاربرد</a:t>
                      </a:r>
                      <a:endParaRPr lang="en-US" sz="4000" dirty="0">
                        <a:cs typeface="B Titr" panose="00000700000000000000" pitchFamily="2" charset="-78"/>
                      </a:endParaRPr>
                    </a:p>
                  </a:txBody>
                  <a:tcPr marL="68580" marR="68580" marT="0" marB="0" anchor="ctr"/>
                </a:tc>
                <a:tc>
                  <a:txBody>
                    <a:bodyPr/>
                    <a:lstStyle/>
                    <a:p>
                      <a:pPr algn="ctr" rtl="1">
                        <a:lnSpc>
                          <a:spcPct val="115000"/>
                        </a:lnSpc>
                        <a:spcAft>
                          <a:spcPts val="1000"/>
                        </a:spcAft>
                      </a:pPr>
                      <a:r>
                        <a:rPr lang="fa-IR" sz="4000" dirty="0">
                          <a:effectLst/>
                        </a:rPr>
                        <a:t>معیار ارزیابی</a:t>
                      </a:r>
                      <a:endParaRPr lang="en-US" sz="4000" dirty="0">
                        <a:effectLst/>
                        <a:latin typeface="Cambria" panose="02040503050406030204" pitchFamily="18" charset="0"/>
                        <a:ea typeface="MS Mincho" panose="02020609040205080304" pitchFamily="49" charset="-128"/>
                        <a:cs typeface="B Titr" panose="00000700000000000000" pitchFamily="2" charset="-78"/>
                      </a:endParaRPr>
                    </a:p>
                  </a:txBody>
                  <a:tcPr marL="68580" marR="68580" marT="0" marB="0" anchor="ctr"/>
                </a:tc>
                <a:extLst>
                  <a:ext uri="{0D108BD9-81ED-4DB2-BD59-A6C34878D82A}">
                    <a16:rowId xmlns:a16="http://schemas.microsoft.com/office/drawing/2014/main" val="4031685568"/>
                  </a:ext>
                </a:extLst>
              </a:tr>
              <a:tr h="989997">
                <a:tc>
                  <a:txBody>
                    <a:bodyPr/>
                    <a:lstStyle/>
                    <a:p>
                      <a:pPr algn="ctr" rtl="1">
                        <a:lnSpc>
                          <a:spcPct val="115000"/>
                        </a:lnSpc>
                        <a:spcAft>
                          <a:spcPts val="1000"/>
                        </a:spcAft>
                      </a:pPr>
                      <a:r>
                        <a:rPr lang="en-US" sz="3600" dirty="0" err="1">
                          <a:cs typeface="B Nazanin" panose="00000400000000000000" pitchFamily="2" charset="-78"/>
                        </a:rPr>
                        <a:t>درصد</a:t>
                      </a:r>
                      <a:r>
                        <a:rPr lang="en-US" sz="3600" dirty="0">
                          <a:cs typeface="B Nazanin" panose="00000400000000000000" pitchFamily="2" charset="-78"/>
                        </a:rPr>
                        <a:t> </a:t>
                      </a:r>
                      <a:r>
                        <a:rPr lang="en-US" sz="3600" dirty="0" err="1">
                          <a:cs typeface="B Nazanin" panose="00000400000000000000" pitchFamily="2" charset="-78"/>
                        </a:rPr>
                        <a:t>نمونه‌هایی</a:t>
                      </a:r>
                      <a:r>
                        <a:rPr lang="en-US" sz="3600" dirty="0">
                          <a:cs typeface="B Nazanin" panose="00000400000000000000" pitchFamily="2" charset="-78"/>
                        </a:rPr>
                        <a:t> </a:t>
                      </a:r>
                      <a:r>
                        <a:rPr lang="en-US" sz="3600" dirty="0" err="1">
                          <a:cs typeface="B Nazanin" panose="00000400000000000000" pitchFamily="2" charset="-78"/>
                        </a:rPr>
                        <a:t>که</a:t>
                      </a:r>
                      <a:r>
                        <a:rPr lang="en-US" sz="3600" dirty="0">
                          <a:cs typeface="B Nazanin" panose="00000400000000000000" pitchFamily="2" charset="-78"/>
                        </a:rPr>
                        <a:t> </a:t>
                      </a:r>
                      <a:r>
                        <a:rPr lang="en-US" sz="3600" dirty="0" err="1">
                          <a:cs typeface="B Nazanin" panose="00000400000000000000" pitchFamily="2" charset="-78"/>
                        </a:rPr>
                        <a:t>به</a:t>
                      </a:r>
                      <a:r>
                        <a:rPr lang="en-US" sz="3600" dirty="0">
                          <a:cs typeface="B Nazanin" panose="00000400000000000000" pitchFamily="2" charset="-78"/>
                        </a:rPr>
                        <a:t> </a:t>
                      </a:r>
                      <a:r>
                        <a:rPr lang="en-US" sz="3600" dirty="0" err="1">
                          <a:cs typeface="B Nazanin" panose="00000400000000000000" pitchFamily="2" charset="-78"/>
                          <a:sym typeface="Arial"/>
                        </a:rPr>
                        <a:t>درستی</a:t>
                      </a:r>
                      <a:r>
                        <a:rPr lang="en-US" sz="3600" dirty="0">
                          <a:cs typeface="B Nazanin" panose="00000400000000000000" pitchFamily="2" charset="-78"/>
                        </a:rPr>
                        <a:t> </a:t>
                      </a:r>
                      <a:r>
                        <a:rPr lang="en-US" sz="3600" dirty="0" err="1">
                          <a:cs typeface="B Nazanin" panose="00000400000000000000" pitchFamily="2" charset="-78"/>
                        </a:rPr>
                        <a:t>طبقه‌بندی</a:t>
                      </a:r>
                      <a:r>
                        <a:rPr lang="en-US" sz="3600" dirty="0">
                          <a:cs typeface="B Nazanin" panose="00000400000000000000" pitchFamily="2" charset="-78"/>
                        </a:rPr>
                        <a:t> </a:t>
                      </a:r>
                      <a:r>
                        <a:rPr lang="en-US" sz="3600" dirty="0" err="1">
                          <a:cs typeface="B Nazanin" panose="00000400000000000000" pitchFamily="2" charset="-78"/>
                        </a:rPr>
                        <a:t>شده‌اند</a:t>
                      </a:r>
                      <a:r>
                        <a:rPr lang="en-US" sz="3600" dirty="0">
                          <a:cs typeface="B Nazanin" panose="00000400000000000000" pitchFamily="2" charset="-78"/>
                        </a:rPr>
                        <a:t>. </a:t>
                      </a:r>
                      <a:r>
                        <a:rPr lang="en-US" sz="3600" dirty="0" err="1">
                          <a:cs typeface="B Nazanin" panose="00000400000000000000" pitchFamily="2" charset="-78"/>
                        </a:rPr>
                        <a:t>مناسب</a:t>
                      </a:r>
                      <a:r>
                        <a:rPr lang="en-US" sz="3600" dirty="0">
                          <a:cs typeface="B Nazanin" panose="00000400000000000000" pitchFamily="2" charset="-78"/>
                        </a:rPr>
                        <a:t> </a:t>
                      </a:r>
                      <a:r>
                        <a:rPr lang="en-US" sz="3600" dirty="0" err="1">
                          <a:cs typeface="B Nazanin" panose="00000400000000000000" pitchFamily="2" charset="-78"/>
                        </a:rPr>
                        <a:t>برای</a:t>
                      </a:r>
                      <a:r>
                        <a:rPr lang="en-US" sz="3600" dirty="0">
                          <a:cs typeface="B Nazanin" panose="00000400000000000000" pitchFamily="2" charset="-78"/>
                        </a:rPr>
                        <a:t> </a:t>
                      </a:r>
                      <a:r>
                        <a:rPr lang="en-US" sz="3600" dirty="0" err="1">
                          <a:cs typeface="B Nazanin" panose="00000400000000000000" pitchFamily="2" charset="-78"/>
                        </a:rPr>
                        <a:t>داده‌های</a:t>
                      </a:r>
                      <a:r>
                        <a:rPr lang="en-US" sz="3600" dirty="0">
                          <a:cs typeface="B Nazanin" panose="00000400000000000000" pitchFamily="2" charset="-78"/>
                        </a:rPr>
                        <a:t> </a:t>
                      </a:r>
                      <a:r>
                        <a:rPr lang="en-US" sz="3600" dirty="0" err="1">
                          <a:cs typeface="B Nazanin" panose="00000400000000000000" pitchFamily="2" charset="-78"/>
                        </a:rPr>
                        <a:t>متوازن</a:t>
                      </a:r>
                      <a:r>
                        <a:rPr lang="en-US" sz="3600" dirty="0">
                          <a:cs typeface="B Nazanin" panose="00000400000000000000" pitchFamily="2" charset="-78"/>
                        </a:rPr>
                        <a:t>.</a:t>
                      </a:r>
                    </a:p>
                  </a:txBody>
                  <a:tcPr marL="68580" marR="68580" marT="0" marB="0" anchor="ctr"/>
                </a:tc>
                <a:tc>
                  <a:txBody>
                    <a:bodyPr/>
                    <a:lstStyle/>
                    <a:p>
                      <a:pPr algn="ctr" rtl="1">
                        <a:lnSpc>
                          <a:spcPct val="115000"/>
                        </a:lnSpc>
                        <a:spcAft>
                          <a:spcPts val="1000"/>
                        </a:spcAft>
                      </a:pPr>
                      <a:r>
                        <a:rPr lang="en-US" sz="4000" dirty="0" err="1"/>
                        <a:t>طبقه‌بندی</a:t>
                      </a:r>
                      <a:endParaRPr lang="en-US" sz="4000" dirty="0">
                        <a:cs typeface="B Nazanin" panose="00000400000000000000" pitchFamily="2" charset="-78"/>
                      </a:endParaRPr>
                    </a:p>
                  </a:txBody>
                  <a:tcPr marL="68580" marR="68580" marT="0" marB="0" anchor="ctr"/>
                </a:tc>
                <a:tc>
                  <a:txBody>
                    <a:bodyPr/>
                    <a:lstStyle/>
                    <a:p>
                      <a:pPr marL="0" marR="0" lvl="0" indent="0" algn="ctr" defTabSz="914400" rtl="1" eaLnBrk="1" fontAlgn="auto" latinLnBrk="0" hangingPunct="1">
                        <a:lnSpc>
                          <a:spcPct val="115000"/>
                        </a:lnSpc>
                        <a:spcBef>
                          <a:spcPts val="0"/>
                        </a:spcBef>
                        <a:spcAft>
                          <a:spcPts val="1000"/>
                        </a:spcAft>
                        <a:buClr>
                          <a:srgbClr val="000000"/>
                        </a:buClr>
                        <a:buSzTx/>
                        <a:buFont typeface="Arial"/>
                        <a:buNone/>
                        <a:tabLst/>
                        <a:defRPr/>
                      </a:pPr>
                      <a:r>
                        <a:rPr lang="fa-IR" sz="3200" dirty="0">
                          <a:effectLst/>
                        </a:rPr>
                        <a:t>دقت (</a:t>
                      </a:r>
                      <a:r>
                        <a:rPr lang="en-US" sz="3200" dirty="0">
                          <a:effectLst/>
                        </a:rPr>
                        <a:t>Accuracy</a:t>
                      </a:r>
                      <a:r>
                        <a:rPr lang="fa-IR" sz="3200" dirty="0">
                          <a:effectLst/>
                        </a:rPr>
                        <a:t>)</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1228598471"/>
                  </a:ext>
                </a:extLst>
              </a:tr>
              <a:tr h="989997">
                <a:tc>
                  <a:txBody>
                    <a:bodyPr/>
                    <a:lstStyle/>
                    <a:p>
                      <a:pPr algn="ctr" rtl="1">
                        <a:lnSpc>
                          <a:spcPct val="115000"/>
                        </a:lnSpc>
                        <a:spcAft>
                          <a:spcPts val="1000"/>
                        </a:spcAft>
                      </a:pPr>
                      <a:r>
                        <a:rPr lang="en-US" sz="3600" b="0" dirty="0" err="1">
                          <a:effectLst/>
                        </a:rPr>
                        <a:t>نسبت</a:t>
                      </a:r>
                      <a:r>
                        <a:rPr lang="en-US" sz="3600" b="0" dirty="0">
                          <a:effectLst/>
                        </a:rPr>
                        <a:t> </a:t>
                      </a:r>
                      <a:r>
                        <a:rPr lang="en-US" sz="3600" b="0" dirty="0" err="1">
                          <a:effectLst/>
                        </a:rPr>
                        <a:t>نمونه‌های</a:t>
                      </a:r>
                      <a:r>
                        <a:rPr lang="en-US" sz="3600" b="0" dirty="0">
                          <a:effectLst/>
                        </a:rPr>
                        <a:t> </a:t>
                      </a:r>
                      <a:r>
                        <a:rPr lang="en-US" sz="3600" b="0" dirty="0" err="1">
                          <a:effectLst/>
                        </a:rPr>
                        <a:t>مثبت</a:t>
                      </a:r>
                      <a:r>
                        <a:rPr lang="en-US" sz="3600" b="0" dirty="0">
                          <a:effectLst/>
                        </a:rPr>
                        <a:t> </a:t>
                      </a:r>
                      <a:r>
                        <a:rPr lang="en-US" sz="3600" b="0" dirty="0" err="1">
                          <a:effectLst/>
                        </a:rPr>
                        <a:t>درست‌شناسایی‌شده</a:t>
                      </a:r>
                      <a:r>
                        <a:rPr lang="en-US" sz="3600" b="0" dirty="0">
                          <a:effectLst/>
                        </a:rPr>
                        <a:t> </a:t>
                      </a:r>
                      <a:r>
                        <a:rPr lang="en-US" sz="3600" b="0" dirty="0" err="1">
                          <a:effectLst/>
                        </a:rPr>
                        <a:t>به</a:t>
                      </a:r>
                      <a:r>
                        <a:rPr lang="en-US" sz="3600" b="0" dirty="0">
                          <a:effectLst/>
                        </a:rPr>
                        <a:t> </a:t>
                      </a:r>
                      <a:r>
                        <a:rPr lang="en-US" sz="3600" b="0" dirty="0" err="1">
                          <a:effectLst/>
                        </a:rPr>
                        <a:t>کل</a:t>
                      </a:r>
                      <a:r>
                        <a:rPr lang="en-US" sz="3600" b="0" dirty="0">
                          <a:effectLst/>
                        </a:rPr>
                        <a:t> </a:t>
                      </a:r>
                      <a:r>
                        <a:rPr lang="en-US" sz="3600" b="0" dirty="0" err="1">
                          <a:effectLst/>
                        </a:rPr>
                        <a:t>نمونه‌های</a:t>
                      </a:r>
                      <a:r>
                        <a:rPr lang="en-US" sz="3600" b="0" dirty="0">
                          <a:effectLst/>
                        </a:rPr>
                        <a:t> </a:t>
                      </a:r>
                      <a:r>
                        <a:rPr lang="en-US" sz="3600" b="0" dirty="0" err="1">
                          <a:effectLst/>
                        </a:rPr>
                        <a:t>پیش‌بینی‌شده</a:t>
                      </a:r>
                      <a:r>
                        <a:rPr lang="en-US" sz="3600" b="0" dirty="0">
                          <a:effectLst/>
                        </a:rPr>
                        <a:t> </a:t>
                      </a:r>
                      <a:r>
                        <a:rPr lang="en-US" sz="3600" b="0" dirty="0" err="1">
                          <a:effectLst/>
                        </a:rPr>
                        <a:t>مثبت</a:t>
                      </a:r>
                      <a:r>
                        <a:rPr lang="en-US" sz="3600" b="0" dirty="0">
                          <a:effectLst/>
                        </a:rPr>
                        <a:t>. </a:t>
                      </a:r>
                      <a:r>
                        <a:rPr lang="en-US" sz="3600" b="0" dirty="0" err="1">
                          <a:effectLst/>
                        </a:rPr>
                        <a:t>مناسب</a:t>
                      </a:r>
                      <a:r>
                        <a:rPr lang="en-US" sz="3600" b="0" dirty="0">
                          <a:effectLst/>
                        </a:rPr>
                        <a:t> </a:t>
                      </a:r>
                      <a:r>
                        <a:rPr lang="en-US" sz="3600" b="0" dirty="0" err="1">
                          <a:effectLst/>
                        </a:rPr>
                        <a:t>در</a:t>
                      </a:r>
                      <a:r>
                        <a:rPr lang="en-US" sz="3600" b="0" dirty="0">
                          <a:effectLst/>
                        </a:rPr>
                        <a:t> </a:t>
                      </a:r>
                      <a:r>
                        <a:rPr lang="en-US" sz="3600" b="0" dirty="0" err="1">
                          <a:effectLst/>
                        </a:rPr>
                        <a:t>شرایطی</a:t>
                      </a:r>
                      <a:r>
                        <a:rPr lang="en-US" sz="3600" b="0" dirty="0">
                          <a:effectLst/>
                        </a:rPr>
                        <a:t> </a:t>
                      </a:r>
                      <a:r>
                        <a:rPr lang="en-US" sz="3600" b="0" dirty="0" err="1">
                          <a:effectLst/>
                        </a:rPr>
                        <a:t>که</a:t>
                      </a:r>
                      <a:r>
                        <a:rPr lang="en-US" sz="3600" b="0" dirty="0">
                          <a:effectLst/>
                        </a:rPr>
                        <a:t> </a:t>
                      </a:r>
                      <a:r>
                        <a:rPr lang="en-US" sz="3600" b="0" dirty="0" err="1">
                          <a:effectLst/>
                        </a:rPr>
                        <a:t>هزینه</a:t>
                      </a:r>
                      <a:r>
                        <a:rPr lang="en-US" sz="3600" b="0" dirty="0">
                          <a:effectLst/>
                        </a:rPr>
                        <a:t> </a:t>
                      </a:r>
                      <a:r>
                        <a:rPr lang="en-US" sz="3600" b="0" dirty="0" err="1">
                          <a:effectLst/>
                        </a:rPr>
                        <a:t>پیش‌بینی</a:t>
                      </a:r>
                      <a:r>
                        <a:rPr lang="en-US" sz="3600" b="0" dirty="0">
                          <a:effectLst/>
                        </a:rPr>
                        <a:t> </a:t>
                      </a:r>
                      <a:r>
                        <a:rPr lang="en-US" sz="3600" b="0" dirty="0" err="1">
                          <a:effectLst/>
                        </a:rPr>
                        <a:t>مثبت</a:t>
                      </a:r>
                      <a:r>
                        <a:rPr lang="en-US" sz="3600" b="0" dirty="0">
                          <a:effectLst/>
                        </a:rPr>
                        <a:t> </a:t>
                      </a:r>
                      <a:r>
                        <a:rPr lang="en-US" sz="3600" b="0" dirty="0" err="1">
                          <a:effectLst/>
                        </a:rPr>
                        <a:t>نادرست</a:t>
                      </a:r>
                      <a:r>
                        <a:rPr lang="en-US" sz="3600" b="0" dirty="0">
                          <a:effectLst/>
                        </a:rPr>
                        <a:t> </a:t>
                      </a:r>
                      <a:r>
                        <a:rPr lang="en-US" sz="3600" b="0" dirty="0" err="1">
                          <a:effectLst/>
                        </a:rPr>
                        <a:t>بالاست</a:t>
                      </a:r>
                      <a:r>
                        <a:rPr lang="en-US" sz="3600" b="0" dirty="0">
                          <a:effectLst/>
                        </a:rPr>
                        <a:t>.</a:t>
                      </a:r>
                      <a:endParaRPr lang="en-US" sz="3600" b="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4000" dirty="0" err="1"/>
                        <a:t>طبقه‌بندی</a:t>
                      </a:r>
                      <a:endParaRPr lang="en-US" sz="4000" dirty="0">
                        <a:cs typeface="B Nazanin" panose="00000400000000000000" pitchFamily="2" charset="-78"/>
                      </a:endParaRPr>
                    </a:p>
                  </a:txBody>
                  <a:tcPr marL="68580" marR="68580" marT="0" marB="0" anchor="ctr"/>
                </a:tc>
                <a:tc>
                  <a:txBody>
                    <a:bodyPr/>
                    <a:lstStyle/>
                    <a:p>
                      <a:pPr marL="0" marR="0" lvl="0" indent="0" algn="ctr" defTabSz="914400" rtl="1" eaLnBrk="1" fontAlgn="auto" latinLnBrk="0" hangingPunct="1">
                        <a:lnSpc>
                          <a:spcPct val="115000"/>
                        </a:lnSpc>
                        <a:spcBef>
                          <a:spcPts val="0"/>
                        </a:spcBef>
                        <a:spcAft>
                          <a:spcPts val="1000"/>
                        </a:spcAft>
                        <a:buClr>
                          <a:srgbClr val="000000"/>
                        </a:buClr>
                        <a:buSzTx/>
                        <a:buFont typeface="Arial"/>
                        <a:buNone/>
                        <a:tabLst/>
                        <a:defRPr/>
                      </a:pPr>
                      <a:r>
                        <a:rPr lang="fa-IR" sz="3200" dirty="0">
                          <a:effectLst/>
                        </a:rPr>
                        <a:t>دقت مثبت (</a:t>
                      </a:r>
                      <a:r>
                        <a:rPr lang="en-US" sz="3200" dirty="0">
                          <a:effectLst/>
                        </a:rPr>
                        <a:t>Precision</a:t>
                      </a:r>
                      <a:r>
                        <a:rPr lang="fa-IR" sz="3200" dirty="0">
                          <a:effectLst/>
                        </a:rPr>
                        <a:t>)</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942461945"/>
                  </a:ext>
                </a:extLst>
              </a:tr>
              <a:tr h="989997">
                <a:tc>
                  <a:txBody>
                    <a:bodyPr/>
                    <a:lstStyle/>
                    <a:p>
                      <a:pPr algn="ctr" rtl="1">
                        <a:lnSpc>
                          <a:spcPct val="115000"/>
                        </a:lnSpc>
                        <a:spcAft>
                          <a:spcPts val="1000"/>
                        </a:spcAft>
                      </a:pPr>
                      <a:r>
                        <a:rPr lang="en-US" sz="3600" b="0" dirty="0" err="1">
                          <a:effectLst/>
                        </a:rPr>
                        <a:t>نسبت</a:t>
                      </a:r>
                      <a:r>
                        <a:rPr lang="en-US" sz="3600" b="0" dirty="0">
                          <a:effectLst/>
                        </a:rPr>
                        <a:t> </a:t>
                      </a:r>
                      <a:r>
                        <a:rPr lang="en-US" sz="3600" b="0" dirty="0" err="1">
                          <a:effectLst/>
                        </a:rPr>
                        <a:t>نمونه‌های</a:t>
                      </a:r>
                      <a:r>
                        <a:rPr lang="en-US" sz="3600" b="0" dirty="0">
                          <a:effectLst/>
                        </a:rPr>
                        <a:t> </a:t>
                      </a:r>
                      <a:r>
                        <a:rPr lang="en-US" sz="3600" b="0" dirty="0" err="1">
                          <a:effectLst/>
                        </a:rPr>
                        <a:t>مثبت</a:t>
                      </a:r>
                      <a:r>
                        <a:rPr lang="en-US" sz="3600" b="0" dirty="0">
                          <a:effectLst/>
                        </a:rPr>
                        <a:t> </a:t>
                      </a:r>
                      <a:r>
                        <a:rPr lang="en-US" sz="3600" b="0" dirty="0" err="1">
                          <a:effectLst/>
                        </a:rPr>
                        <a:t>درست‌شناسایی‌شده</a:t>
                      </a:r>
                      <a:r>
                        <a:rPr lang="en-US" sz="3600" b="0" dirty="0">
                          <a:effectLst/>
                        </a:rPr>
                        <a:t> </a:t>
                      </a:r>
                      <a:r>
                        <a:rPr lang="en-US" sz="3600" b="0" dirty="0" err="1">
                          <a:effectLst/>
                        </a:rPr>
                        <a:t>به</a:t>
                      </a:r>
                      <a:r>
                        <a:rPr lang="en-US" sz="3600" b="0" dirty="0">
                          <a:effectLst/>
                        </a:rPr>
                        <a:t> </a:t>
                      </a:r>
                      <a:r>
                        <a:rPr lang="en-US" sz="3600" b="0" dirty="0" err="1">
                          <a:effectLst/>
                        </a:rPr>
                        <a:t>کل</a:t>
                      </a:r>
                      <a:r>
                        <a:rPr lang="en-US" sz="3600" b="0" dirty="0">
                          <a:effectLst/>
                        </a:rPr>
                        <a:t> </a:t>
                      </a:r>
                      <a:r>
                        <a:rPr lang="en-US" sz="3600" b="0" dirty="0" err="1">
                          <a:effectLst/>
                        </a:rPr>
                        <a:t>نمونه‌های</a:t>
                      </a:r>
                      <a:r>
                        <a:rPr lang="en-US" sz="3600" b="0" dirty="0">
                          <a:effectLst/>
                        </a:rPr>
                        <a:t> </a:t>
                      </a:r>
                      <a:r>
                        <a:rPr lang="en-US" sz="3600" b="0" dirty="0" err="1">
                          <a:effectLst/>
                        </a:rPr>
                        <a:t>مثبت</a:t>
                      </a:r>
                      <a:r>
                        <a:rPr lang="en-US" sz="3600" b="0" dirty="0">
                          <a:effectLst/>
                        </a:rPr>
                        <a:t> </a:t>
                      </a:r>
                      <a:r>
                        <a:rPr lang="en-US" sz="3600" b="0" dirty="0" err="1">
                          <a:effectLst/>
                        </a:rPr>
                        <a:t>واقعی</a:t>
                      </a:r>
                      <a:r>
                        <a:rPr lang="en-US" sz="3600" b="0" dirty="0">
                          <a:effectLst/>
                        </a:rPr>
                        <a:t>. </a:t>
                      </a:r>
                      <a:r>
                        <a:rPr lang="en-US" sz="3600" b="0" dirty="0" err="1">
                          <a:effectLst/>
                        </a:rPr>
                        <a:t>مهم</a:t>
                      </a:r>
                      <a:r>
                        <a:rPr lang="en-US" sz="3600" b="0" dirty="0">
                          <a:effectLst/>
                        </a:rPr>
                        <a:t> </a:t>
                      </a:r>
                      <a:r>
                        <a:rPr lang="en-US" sz="3600" b="0" dirty="0" err="1">
                          <a:effectLst/>
                        </a:rPr>
                        <a:t>در</a:t>
                      </a:r>
                      <a:r>
                        <a:rPr lang="en-US" sz="3600" b="0" dirty="0">
                          <a:effectLst/>
                        </a:rPr>
                        <a:t> </a:t>
                      </a:r>
                      <a:r>
                        <a:rPr lang="en-US" sz="3600" b="0" dirty="0" err="1">
                          <a:effectLst/>
                        </a:rPr>
                        <a:t>شرایطی</a:t>
                      </a:r>
                      <a:r>
                        <a:rPr lang="en-US" sz="3600" b="0" dirty="0">
                          <a:effectLst/>
                        </a:rPr>
                        <a:t> </a:t>
                      </a:r>
                      <a:r>
                        <a:rPr lang="en-US" sz="3600" b="0" dirty="0" err="1">
                          <a:effectLst/>
                        </a:rPr>
                        <a:t>که</a:t>
                      </a:r>
                      <a:r>
                        <a:rPr lang="en-US" sz="3600" b="0" dirty="0">
                          <a:effectLst/>
                        </a:rPr>
                        <a:t> </a:t>
                      </a:r>
                      <a:r>
                        <a:rPr lang="en-US" sz="3600" b="0" dirty="0" err="1">
                          <a:effectLst/>
                        </a:rPr>
                        <a:t>شناسایی</a:t>
                      </a:r>
                      <a:r>
                        <a:rPr lang="en-US" sz="3600" b="0" dirty="0">
                          <a:effectLst/>
                        </a:rPr>
                        <a:t> </a:t>
                      </a:r>
                      <a:r>
                        <a:rPr lang="en-US" sz="3600" b="0" dirty="0" err="1">
                          <a:effectLst/>
                        </a:rPr>
                        <a:t>تمام</a:t>
                      </a:r>
                      <a:r>
                        <a:rPr lang="en-US" sz="3600" b="0" dirty="0">
                          <a:effectLst/>
                        </a:rPr>
                        <a:t> </a:t>
                      </a:r>
                      <a:r>
                        <a:rPr lang="en-US" sz="3600" b="0" dirty="0" err="1">
                          <a:effectLst/>
                        </a:rPr>
                        <a:t>نمونه‌های</a:t>
                      </a:r>
                      <a:r>
                        <a:rPr lang="en-US" sz="3600" b="0" dirty="0">
                          <a:effectLst/>
                        </a:rPr>
                        <a:t> </a:t>
                      </a:r>
                      <a:r>
                        <a:rPr lang="en-US" sz="3600" b="0" dirty="0" err="1">
                          <a:effectLst/>
                        </a:rPr>
                        <a:t>مثبت</a:t>
                      </a:r>
                      <a:r>
                        <a:rPr lang="en-US" sz="3600" b="0" dirty="0">
                          <a:effectLst/>
                        </a:rPr>
                        <a:t> </a:t>
                      </a:r>
                      <a:r>
                        <a:rPr lang="en-US" sz="3600" b="0" dirty="0" err="1">
                          <a:effectLst/>
                        </a:rPr>
                        <a:t>اهمیت</a:t>
                      </a:r>
                      <a:r>
                        <a:rPr lang="en-US" sz="3600" b="0" dirty="0">
                          <a:effectLst/>
                        </a:rPr>
                        <a:t> </a:t>
                      </a:r>
                      <a:r>
                        <a:rPr lang="en-US" sz="3600" b="0" dirty="0" err="1">
                          <a:effectLst/>
                        </a:rPr>
                        <a:t>دارد</a:t>
                      </a:r>
                      <a:r>
                        <a:rPr lang="en-US" sz="3600" b="0" dirty="0">
                          <a:effectLst/>
                        </a:rPr>
                        <a:t>.</a:t>
                      </a:r>
                      <a:endParaRPr lang="en-US" sz="3600" b="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4000" dirty="0" err="1"/>
                        <a:t>طبقه‌بندی</a:t>
                      </a:r>
                      <a:endParaRPr lang="en-US" sz="4000" dirty="0">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3200" dirty="0" err="1">
                          <a:effectLst/>
                        </a:rPr>
                        <a:t>یادآوری</a:t>
                      </a:r>
                      <a:r>
                        <a:rPr lang="en-US" sz="3200" dirty="0">
                          <a:effectLst/>
                        </a:rPr>
                        <a:t> (Recall)</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353327891"/>
                  </a:ext>
                </a:extLst>
              </a:tr>
              <a:tr h="989997">
                <a:tc>
                  <a:txBody>
                    <a:bodyPr/>
                    <a:lstStyle/>
                    <a:p>
                      <a:pPr algn="ctr" rtl="1">
                        <a:lnSpc>
                          <a:spcPct val="115000"/>
                        </a:lnSpc>
                        <a:spcAft>
                          <a:spcPts val="1000"/>
                        </a:spcAft>
                      </a:pPr>
                      <a:r>
                        <a:rPr lang="en-US" sz="3600" b="0" dirty="0" err="1">
                          <a:effectLst/>
                        </a:rPr>
                        <a:t>نمودار</a:t>
                      </a:r>
                      <a:r>
                        <a:rPr lang="en-US" sz="3600" b="0" dirty="0">
                          <a:effectLst/>
                        </a:rPr>
                        <a:t> ROC </a:t>
                      </a:r>
                      <a:r>
                        <a:rPr lang="en-US" sz="3600" b="0" dirty="0" err="1">
                          <a:effectLst/>
                        </a:rPr>
                        <a:t>حساسیت</a:t>
                      </a:r>
                      <a:r>
                        <a:rPr lang="en-US" sz="3600" b="0" dirty="0">
                          <a:effectLst/>
                        </a:rPr>
                        <a:t> و </a:t>
                      </a:r>
                      <a:r>
                        <a:rPr lang="en-US" sz="3600" b="0" dirty="0" err="1">
                          <a:effectLst/>
                        </a:rPr>
                        <a:t>ویژگی</a:t>
                      </a:r>
                      <a:r>
                        <a:rPr lang="en-US" sz="3600" b="0" dirty="0">
                          <a:effectLst/>
                        </a:rPr>
                        <a:t> </a:t>
                      </a:r>
                      <a:r>
                        <a:rPr lang="en-US" sz="3600" b="0" dirty="0" err="1">
                          <a:effectLst/>
                        </a:rPr>
                        <a:t>مدل</a:t>
                      </a:r>
                      <a:r>
                        <a:rPr lang="en-US" sz="3600" b="0" dirty="0">
                          <a:effectLst/>
                        </a:rPr>
                        <a:t> </a:t>
                      </a:r>
                      <a:r>
                        <a:rPr lang="en-US" sz="3600" b="0" dirty="0" err="1">
                          <a:effectLst/>
                        </a:rPr>
                        <a:t>را</a:t>
                      </a:r>
                      <a:r>
                        <a:rPr lang="en-US" sz="3600" b="0" dirty="0">
                          <a:effectLst/>
                        </a:rPr>
                        <a:t> </a:t>
                      </a:r>
                      <a:r>
                        <a:rPr lang="en-US" sz="3600" b="0" dirty="0" err="1">
                          <a:effectLst/>
                        </a:rPr>
                        <a:t>در</a:t>
                      </a:r>
                      <a:r>
                        <a:rPr lang="en-US" sz="3600" b="0" dirty="0">
                          <a:effectLst/>
                        </a:rPr>
                        <a:t> </a:t>
                      </a:r>
                      <a:r>
                        <a:rPr lang="en-US" sz="3600" b="0" dirty="0" err="1">
                          <a:effectLst/>
                        </a:rPr>
                        <a:t>سطوح</a:t>
                      </a:r>
                      <a:r>
                        <a:rPr lang="en-US" sz="3600" b="0" dirty="0">
                          <a:effectLst/>
                        </a:rPr>
                        <a:t> </a:t>
                      </a:r>
                      <a:r>
                        <a:rPr lang="en-US" sz="3600" b="0" dirty="0" err="1">
                          <a:effectLst/>
                        </a:rPr>
                        <a:t>مختلف</a:t>
                      </a:r>
                      <a:r>
                        <a:rPr lang="en-US" sz="3600" b="0" dirty="0">
                          <a:effectLst/>
                        </a:rPr>
                        <a:t> </a:t>
                      </a:r>
                      <a:r>
                        <a:rPr lang="en-US" sz="3600" b="0" dirty="0" err="1">
                          <a:effectLst/>
                        </a:rPr>
                        <a:t>احتمال</a:t>
                      </a:r>
                      <a:r>
                        <a:rPr lang="en-US" sz="3600" b="0" dirty="0">
                          <a:effectLst/>
                        </a:rPr>
                        <a:t> </a:t>
                      </a:r>
                      <a:r>
                        <a:rPr lang="en-US" sz="3600" b="0" dirty="0" err="1">
                          <a:effectLst/>
                        </a:rPr>
                        <a:t>نشان</a:t>
                      </a:r>
                      <a:r>
                        <a:rPr lang="en-US" sz="3600" b="0" dirty="0">
                          <a:effectLst/>
                        </a:rPr>
                        <a:t> </a:t>
                      </a:r>
                      <a:r>
                        <a:rPr lang="en-US" sz="3600" b="0" dirty="0" err="1">
                          <a:effectLst/>
                        </a:rPr>
                        <a:t>می‌دهد</a:t>
                      </a:r>
                      <a:r>
                        <a:rPr lang="en-US" sz="3600" b="0" dirty="0">
                          <a:effectLst/>
                        </a:rPr>
                        <a:t>. AUC </a:t>
                      </a:r>
                      <a:r>
                        <a:rPr lang="en-US" sz="3600" b="0" dirty="0" err="1">
                          <a:effectLst/>
                        </a:rPr>
                        <a:t>عددی</a:t>
                      </a:r>
                      <a:r>
                        <a:rPr lang="en-US" sz="3600" b="0" dirty="0">
                          <a:effectLst/>
                        </a:rPr>
                        <a:t> </a:t>
                      </a:r>
                      <a:r>
                        <a:rPr lang="en-US" sz="3600" b="0" dirty="0" err="1">
                          <a:effectLst/>
                        </a:rPr>
                        <a:t>بین</a:t>
                      </a:r>
                      <a:r>
                        <a:rPr lang="en-US" sz="3600" b="0" dirty="0">
                          <a:effectLst/>
                        </a:rPr>
                        <a:t> </a:t>
                      </a:r>
                      <a:r>
                        <a:rPr lang="fa-IR" sz="3600" b="0" dirty="0">
                          <a:effectLst/>
                        </a:rPr>
                        <a:t>0</a:t>
                      </a:r>
                      <a:r>
                        <a:rPr lang="en-US" sz="3600" b="0" dirty="0">
                          <a:effectLst/>
                        </a:rPr>
                        <a:t> </a:t>
                      </a:r>
                      <a:r>
                        <a:rPr lang="en-US" sz="3600" b="0" dirty="0" err="1">
                          <a:effectLst/>
                        </a:rPr>
                        <a:t>تا</a:t>
                      </a:r>
                      <a:r>
                        <a:rPr lang="en-US" sz="3600" b="0" dirty="0">
                          <a:effectLst/>
                        </a:rPr>
                        <a:t> 1 </a:t>
                      </a:r>
                      <a:r>
                        <a:rPr lang="en-US" sz="3600" b="0" dirty="0" err="1">
                          <a:effectLst/>
                        </a:rPr>
                        <a:t>است</a:t>
                      </a:r>
                      <a:r>
                        <a:rPr lang="en-US" sz="3600" b="0" dirty="0">
                          <a:effectLst/>
                        </a:rPr>
                        <a:t> </a:t>
                      </a:r>
                      <a:r>
                        <a:rPr lang="en-US" sz="3600" b="0" dirty="0" err="1">
                          <a:effectLst/>
                        </a:rPr>
                        <a:t>که</a:t>
                      </a:r>
                      <a:r>
                        <a:rPr lang="en-US" sz="3600" b="0" dirty="0">
                          <a:effectLst/>
                        </a:rPr>
                        <a:t> </a:t>
                      </a:r>
                      <a:r>
                        <a:rPr lang="en-US" sz="3600" b="0" dirty="0" err="1">
                          <a:effectLst/>
                        </a:rPr>
                        <a:t>هر</a:t>
                      </a:r>
                      <a:r>
                        <a:rPr lang="en-US" sz="3600" b="0" dirty="0">
                          <a:effectLst/>
                        </a:rPr>
                        <a:t> </a:t>
                      </a:r>
                      <a:r>
                        <a:rPr lang="en-US" sz="3600" b="0" dirty="0" err="1">
                          <a:effectLst/>
                        </a:rPr>
                        <a:t>چه</a:t>
                      </a:r>
                      <a:r>
                        <a:rPr lang="en-US" sz="3600" b="0" dirty="0">
                          <a:effectLst/>
                        </a:rPr>
                        <a:t> </a:t>
                      </a:r>
                      <a:r>
                        <a:rPr lang="en-US" sz="3600" b="0" dirty="0" err="1">
                          <a:effectLst/>
                        </a:rPr>
                        <a:t>به</a:t>
                      </a:r>
                      <a:r>
                        <a:rPr lang="en-US" sz="3600" b="0" dirty="0">
                          <a:effectLst/>
                        </a:rPr>
                        <a:t> 1 </a:t>
                      </a:r>
                      <a:r>
                        <a:rPr lang="en-US" sz="3600" b="0" dirty="0" err="1">
                          <a:effectLst/>
                        </a:rPr>
                        <a:t>نزدیک‌تر</a:t>
                      </a:r>
                      <a:r>
                        <a:rPr lang="en-US" sz="3600" b="0" dirty="0">
                          <a:effectLst/>
                        </a:rPr>
                        <a:t> </a:t>
                      </a:r>
                      <a:r>
                        <a:rPr lang="en-US" sz="3600" b="0" dirty="0" err="1">
                          <a:effectLst/>
                        </a:rPr>
                        <a:t>باشد</a:t>
                      </a:r>
                      <a:r>
                        <a:rPr lang="en-US" sz="3600" b="0" dirty="0">
                          <a:effectLst/>
                        </a:rPr>
                        <a:t>، </a:t>
                      </a:r>
                      <a:r>
                        <a:rPr lang="en-US" sz="3600" b="0" dirty="0" err="1">
                          <a:effectLst/>
                        </a:rPr>
                        <a:t>عملکرد</a:t>
                      </a:r>
                      <a:r>
                        <a:rPr lang="en-US" sz="3600" b="0" dirty="0">
                          <a:effectLst/>
                        </a:rPr>
                        <a:t> </a:t>
                      </a:r>
                      <a:r>
                        <a:rPr lang="en-US" sz="3600" b="0" dirty="0" err="1">
                          <a:effectLst/>
                        </a:rPr>
                        <a:t>بهتر</a:t>
                      </a:r>
                      <a:r>
                        <a:rPr lang="en-US" sz="3600" b="0" dirty="0">
                          <a:effectLst/>
                        </a:rPr>
                        <a:t> </a:t>
                      </a:r>
                      <a:r>
                        <a:rPr lang="en-US" sz="3600" b="0" dirty="0" err="1">
                          <a:effectLst/>
                        </a:rPr>
                        <a:t>است</a:t>
                      </a:r>
                      <a:r>
                        <a:rPr lang="en-US" sz="3600" b="0" dirty="0">
                          <a:effectLst/>
                        </a:rPr>
                        <a:t>.</a:t>
                      </a:r>
                      <a:endParaRPr lang="en-US" sz="3600" b="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4000" dirty="0" err="1"/>
                        <a:t>طبقه‌بندی</a:t>
                      </a:r>
                      <a:endParaRPr lang="en-US" sz="4000" dirty="0">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3200" dirty="0" err="1">
                          <a:effectLst/>
                        </a:rPr>
                        <a:t>نمودار</a:t>
                      </a:r>
                      <a:r>
                        <a:rPr lang="en-US" sz="3200" dirty="0">
                          <a:effectLst/>
                        </a:rPr>
                        <a:t> ROC و AUC</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355365673"/>
                  </a:ext>
                </a:extLst>
              </a:tr>
              <a:tr h="989997">
                <a:tc>
                  <a:txBody>
                    <a:bodyPr/>
                    <a:lstStyle/>
                    <a:p>
                      <a:pPr algn="ctr" rtl="1">
                        <a:lnSpc>
                          <a:spcPct val="115000"/>
                        </a:lnSpc>
                        <a:spcAft>
                          <a:spcPts val="1000"/>
                        </a:spcAft>
                      </a:pPr>
                      <a:r>
                        <a:rPr lang="en-US" sz="3600" b="0" dirty="0" err="1">
                          <a:effectLst/>
                        </a:rPr>
                        <a:t>میانگین</a:t>
                      </a:r>
                      <a:r>
                        <a:rPr lang="en-US" sz="3600" b="0" dirty="0">
                          <a:effectLst/>
                        </a:rPr>
                        <a:t> </a:t>
                      </a:r>
                      <a:r>
                        <a:rPr lang="en-US" sz="3600" b="0" dirty="0" err="1">
                          <a:effectLst/>
                        </a:rPr>
                        <a:t>مربعات</a:t>
                      </a:r>
                      <a:r>
                        <a:rPr lang="en-US" sz="3600" b="0" dirty="0">
                          <a:effectLst/>
                        </a:rPr>
                        <a:t> </a:t>
                      </a:r>
                      <a:r>
                        <a:rPr lang="en-US" sz="3600" b="0" dirty="0" err="1">
                          <a:effectLst/>
                        </a:rPr>
                        <a:t>اختلاف</a:t>
                      </a:r>
                      <a:r>
                        <a:rPr lang="en-US" sz="3600" b="0" dirty="0">
                          <a:effectLst/>
                        </a:rPr>
                        <a:t> </a:t>
                      </a:r>
                      <a:r>
                        <a:rPr lang="en-US" sz="3600" b="0" dirty="0" err="1">
                          <a:effectLst/>
                        </a:rPr>
                        <a:t>مقادیر</a:t>
                      </a:r>
                      <a:r>
                        <a:rPr lang="en-US" sz="3600" b="0" dirty="0">
                          <a:effectLst/>
                        </a:rPr>
                        <a:t> </a:t>
                      </a:r>
                      <a:r>
                        <a:rPr lang="en-US" sz="3600" b="0" dirty="0" err="1">
                          <a:effectLst/>
                        </a:rPr>
                        <a:t>پیش‌بینی‌شده</a:t>
                      </a:r>
                      <a:r>
                        <a:rPr lang="en-US" sz="3600" b="0" dirty="0">
                          <a:effectLst/>
                        </a:rPr>
                        <a:t> و </a:t>
                      </a:r>
                      <a:r>
                        <a:rPr lang="en-US" sz="3600" b="0" dirty="0" err="1">
                          <a:effectLst/>
                        </a:rPr>
                        <a:t>واقعی</a:t>
                      </a:r>
                      <a:r>
                        <a:rPr lang="en-US" sz="3600" b="0" dirty="0">
                          <a:effectLst/>
                        </a:rPr>
                        <a:t>. MSE </a:t>
                      </a:r>
                      <a:r>
                        <a:rPr lang="en-US" sz="3600" b="0" dirty="0" err="1">
                          <a:effectLst/>
                        </a:rPr>
                        <a:t>کمتر</a:t>
                      </a:r>
                      <a:r>
                        <a:rPr lang="en-US" sz="3600" b="0" dirty="0">
                          <a:effectLst/>
                        </a:rPr>
                        <a:t> </a:t>
                      </a:r>
                      <a:r>
                        <a:rPr lang="en-US" sz="3600" b="0" dirty="0" err="1">
                          <a:effectLst/>
                        </a:rPr>
                        <a:t>نشان‌دهنده</a:t>
                      </a:r>
                      <a:r>
                        <a:rPr lang="en-US" sz="3600" b="0" dirty="0">
                          <a:effectLst/>
                        </a:rPr>
                        <a:t> </a:t>
                      </a:r>
                      <a:r>
                        <a:rPr lang="en-US" sz="3600" b="0" dirty="0" err="1">
                          <a:effectLst/>
                        </a:rPr>
                        <a:t>دقت</a:t>
                      </a:r>
                      <a:r>
                        <a:rPr lang="en-US" sz="3600" b="0" dirty="0">
                          <a:effectLst/>
                        </a:rPr>
                        <a:t> </a:t>
                      </a:r>
                      <a:r>
                        <a:rPr lang="en-US" sz="3600" b="0" dirty="0" err="1">
                          <a:effectLst/>
                        </a:rPr>
                        <a:t>بالاتر</a:t>
                      </a:r>
                      <a:r>
                        <a:rPr lang="en-US" sz="3600" b="0" dirty="0">
                          <a:effectLst/>
                        </a:rPr>
                        <a:t> </a:t>
                      </a:r>
                      <a:r>
                        <a:rPr lang="en-US" sz="3600" b="0" dirty="0" err="1">
                          <a:effectLst/>
                        </a:rPr>
                        <a:t>است</a:t>
                      </a:r>
                      <a:r>
                        <a:rPr lang="en-US" sz="3600" b="0" dirty="0">
                          <a:effectLst/>
                        </a:rPr>
                        <a:t>.</a:t>
                      </a:r>
                      <a:endParaRPr lang="en-US" sz="3600" b="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4000" dirty="0" err="1"/>
                        <a:t>رگرسیون</a:t>
                      </a:r>
                      <a:endParaRPr lang="en-US" sz="4000" dirty="0">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3200" dirty="0" err="1">
                          <a:effectLst/>
                        </a:rPr>
                        <a:t>میانگین</a:t>
                      </a:r>
                      <a:r>
                        <a:rPr lang="en-US" sz="3200" dirty="0">
                          <a:effectLst/>
                        </a:rPr>
                        <a:t> </a:t>
                      </a:r>
                      <a:r>
                        <a:rPr lang="en-US" sz="3200" dirty="0" err="1">
                          <a:effectLst/>
                        </a:rPr>
                        <a:t>مربعات</a:t>
                      </a:r>
                      <a:r>
                        <a:rPr lang="en-US" sz="3200" dirty="0">
                          <a:effectLst/>
                        </a:rPr>
                        <a:t> </a:t>
                      </a:r>
                      <a:r>
                        <a:rPr lang="en-US" sz="3200" dirty="0" err="1">
                          <a:effectLst/>
                        </a:rPr>
                        <a:t>خطا</a:t>
                      </a:r>
                      <a:r>
                        <a:rPr lang="en-US" sz="3200" dirty="0">
                          <a:effectLst/>
                        </a:rPr>
                        <a:t> (MSE)</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4090088119"/>
                  </a:ext>
                </a:extLst>
              </a:tr>
              <a:tr h="989997">
                <a:tc>
                  <a:txBody>
                    <a:bodyPr/>
                    <a:lstStyle/>
                    <a:p>
                      <a:pPr algn="ctr" rtl="1">
                        <a:lnSpc>
                          <a:spcPct val="115000"/>
                        </a:lnSpc>
                        <a:spcAft>
                          <a:spcPts val="1000"/>
                        </a:spcAft>
                      </a:pPr>
                      <a:r>
                        <a:rPr lang="en-US" sz="3600" b="0" dirty="0" err="1">
                          <a:effectLst/>
                        </a:rPr>
                        <a:t>میانگین</a:t>
                      </a:r>
                      <a:r>
                        <a:rPr lang="en-US" sz="3600" b="0" dirty="0">
                          <a:effectLst/>
                        </a:rPr>
                        <a:t> </a:t>
                      </a:r>
                      <a:r>
                        <a:rPr lang="en-US" sz="3600" b="0" dirty="0" err="1">
                          <a:effectLst/>
                        </a:rPr>
                        <a:t>قدر</a:t>
                      </a:r>
                      <a:r>
                        <a:rPr lang="en-US" sz="3600" b="0" dirty="0">
                          <a:effectLst/>
                        </a:rPr>
                        <a:t> </a:t>
                      </a:r>
                      <a:r>
                        <a:rPr lang="en-US" sz="3600" b="0" dirty="0" err="1">
                          <a:effectLst/>
                        </a:rPr>
                        <a:t>مطلق</a:t>
                      </a:r>
                      <a:r>
                        <a:rPr lang="en-US" sz="3600" b="0" dirty="0">
                          <a:effectLst/>
                        </a:rPr>
                        <a:t> </a:t>
                      </a:r>
                      <a:r>
                        <a:rPr lang="en-US" sz="3600" b="0" dirty="0" err="1">
                          <a:effectLst/>
                        </a:rPr>
                        <a:t>اختلاف</a:t>
                      </a:r>
                      <a:r>
                        <a:rPr lang="en-US" sz="3600" b="0" dirty="0">
                          <a:effectLst/>
                        </a:rPr>
                        <a:t> </a:t>
                      </a:r>
                      <a:r>
                        <a:rPr lang="en-US" sz="3600" b="0" dirty="0" err="1">
                          <a:effectLst/>
                        </a:rPr>
                        <a:t>مقادیر</a:t>
                      </a:r>
                      <a:r>
                        <a:rPr lang="en-US" sz="3600" b="0" dirty="0">
                          <a:effectLst/>
                        </a:rPr>
                        <a:t> </a:t>
                      </a:r>
                      <a:r>
                        <a:rPr lang="en-US" sz="3600" b="0" dirty="0" err="1">
                          <a:effectLst/>
                        </a:rPr>
                        <a:t>پیش‌بینی‌شده</a:t>
                      </a:r>
                      <a:r>
                        <a:rPr lang="en-US" sz="3600" b="0" dirty="0">
                          <a:effectLst/>
                        </a:rPr>
                        <a:t> و </a:t>
                      </a:r>
                      <a:r>
                        <a:rPr lang="en-US" sz="3600" b="0" dirty="0" err="1">
                          <a:effectLst/>
                        </a:rPr>
                        <a:t>واقعی</a:t>
                      </a:r>
                      <a:r>
                        <a:rPr lang="en-US" sz="3600" b="0" dirty="0">
                          <a:effectLst/>
                        </a:rPr>
                        <a:t>. </a:t>
                      </a:r>
                      <a:r>
                        <a:rPr lang="en-US" sz="3600" b="0" dirty="0" err="1">
                          <a:effectLst/>
                        </a:rPr>
                        <a:t>حساسیت</a:t>
                      </a:r>
                      <a:r>
                        <a:rPr lang="en-US" sz="3600" b="0" dirty="0">
                          <a:effectLst/>
                        </a:rPr>
                        <a:t> </a:t>
                      </a:r>
                      <a:r>
                        <a:rPr lang="en-US" sz="3600" b="0" dirty="0" err="1">
                          <a:effectLst/>
                        </a:rPr>
                        <a:t>کمتری</a:t>
                      </a:r>
                      <a:r>
                        <a:rPr lang="en-US" sz="3600" b="0" dirty="0">
                          <a:effectLst/>
                        </a:rPr>
                        <a:t> </a:t>
                      </a:r>
                      <a:r>
                        <a:rPr lang="en-US" sz="3600" b="0" dirty="0" err="1">
                          <a:effectLst/>
                        </a:rPr>
                        <a:t>به</a:t>
                      </a:r>
                      <a:r>
                        <a:rPr lang="en-US" sz="3600" b="0" dirty="0">
                          <a:effectLst/>
                        </a:rPr>
                        <a:t> </a:t>
                      </a:r>
                      <a:r>
                        <a:rPr lang="en-US" sz="3600" b="0" dirty="0" err="1">
                          <a:effectLst/>
                        </a:rPr>
                        <a:t>انحرافات</a:t>
                      </a:r>
                      <a:r>
                        <a:rPr lang="en-US" sz="3600" b="0" dirty="0">
                          <a:effectLst/>
                        </a:rPr>
                        <a:t> </a:t>
                      </a:r>
                      <a:r>
                        <a:rPr lang="en-US" sz="3600" b="0" dirty="0" err="1">
                          <a:effectLst/>
                        </a:rPr>
                        <a:t>دارد</a:t>
                      </a:r>
                      <a:r>
                        <a:rPr lang="en-US" sz="3600" b="0" dirty="0">
                          <a:effectLst/>
                        </a:rPr>
                        <a:t> و </a:t>
                      </a:r>
                      <a:r>
                        <a:rPr lang="en-US" sz="3600" b="0" dirty="0" err="1">
                          <a:effectLst/>
                        </a:rPr>
                        <a:t>معیار</a:t>
                      </a:r>
                      <a:r>
                        <a:rPr lang="en-US" sz="3600" b="0" dirty="0">
                          <a:effectLst/>
                        </a:rPr>
                        <a:t> </a:t>
                      </a:r>
                      <a:r>
                        <a:rPr lang="en-US" sz="3600" b="0" dirty="0" err="1">
                          <a:effectLst/>
                        </a:rPr>
                        <a:t>خطای</a:t>
                      </a:r>
                      <a:r>
                        <a:rPr lang="en-US" sz="3600" b="0" dirty="0">
                          <a:effectLst/>
                        </a:rPr>
                        <a:t> </a:t>
                      </a:r>
                      <a:r>
                        <a:rPr lang="en-US" sz="3600" b="0" dirty="0" err="1">
                          <a:effectLst/>
                        </a:rPr>
                        <a:t>دقیق‌تری</a:t>
                      </a:r>
                      <a:r>
                        <a:rPr lang="en-US" sz="3600" b="0" dirty="0">
                          <a:effectLst/>
                        </a:rPr>
                        <a:t> </a:t>
                      </a:r>
                      <a:r>
                        <a:rPr lang="en-US" sz="3600" b="0" dirty="0" err="1">
                          <a:effectLst/>
                        </a:rPr>
                        <a:t>را</a:t>
                      </a:r>
                      <a:r>
                        <a:rPr lang="en-US" sz="3600" b="0" dirty="0">
                          <a:effectLst/>
                        </a:rPr>
                        <a:t> </a:t>
                      </a:r>
                      <a:r>
                        <a:rPr lang="en-US" sz="3600" b="0" dirty="0" err="1">
                          <a:effectLst/>
                        </a:rPr>
                        <a:t>ارائه</a:t>
                      </a:r>
                      <a:r>
                        <a:rPr lang="en-US" sz="3600" b="0" dirty="0">
                          <a:effectLst/>
                        </a:rPr>
                        <a:t> </a:t>
                      </a:r>
                      <a:r>
                        <a:rPr lang="en-US" sz="3600" b="0" dirty="0" err="1">
                          <a:effectLst/>
                        </a:rPr>
                        <a:t>می‌دهد</a:t>
                      </a:r>
                      <a:r>
                        <a:rPr lang="en-US" sz="3600" b="0" dirty="0">
                          <a:effectLst/>
                        </a:rPr>
                        <a:t>.</a:t>
                      </a:r>
                      <a:endParaRPr lang="en-US" sz="3600" b="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4000" dirty="0" err="1"/>
                        <a:t>رگرسیون</a:t>
                      </a:r>
                      <a:endParaRPr lang="en-US" sz="4000" dirty="0">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3200" dirty="0" err="1">
                          <a:effectLst/>
                        </a:rPr>
                        <a:t>میانگین</a:t>
                      </a:r>
                      <a:r>
                        <a:rPr lang="en-US" sz="3200" dirty="0">
                          <a:effectLst/>
                        </a:rPr>
                        <a:t> </a:t>
                      </a:r>
                      <a:r>
                        <a:rPr lang="en-US" sz="3200" dirty="0" err="1">
                          <a:effectLst/>
                        </a:rPr>
                        <a:t>قدر</a:t>
                      </a:r>
                      <a:r>
                        <a:rPr lang="en-US" sz="3200" dirty="0">
                          <a:effectLst/>
                        </a:rPr>
                        <a:t> </a:t>
                      </a:r>
                      <a:r>
                        <a:rPr lang="en-US" sz="3200" dirty="0" err="1">
                          <a:effectLst/>
                        </a:rPr>
                        <a:t>مطلق</a:t>
                      </a:r>
                      <a:r>
                        <a:rPr lang="en-US" sz="3200" dirty="0">
                          <a:effectLst/>
                        </a:rPr>
                        <a:t> </a:t>
                      </a:r>
                      <a:r>
                        <a:rPr lang="en-US" sz="3200" dirty="0" err="1">
                          <a:effectLst/>
                        </a:rPr>
                        <a:t>خطا</a:t>
                      </a:r>
                      <a:r>
                        <a:rPr lang="en-US" sz="3200" dirty="0">
                          <a:effectLst/>
                        </a:rPr>
                        <a:t> (MAE)</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195387591"/>
                  </a:ext>
                </a:extLst>
              </a:tr>
              <a:tr h="989997">
                <a:tc>
                  <a:txBody>
                    <a:bodyPr/>
                    <a:lstStyle/>
                    <a:p>
                      <a:pPr algn="ctr" rtl="1">
                        <a:lnSpc>
                          <a:spcPct val="115000"/>
                        </a:lnSpc>
                        <a:spcAft>
                          <a:spcPts val="1000"/>
                        </a:spcAft>
                      </a:pPr>
                      <a:r>
                        <a:rPr lang="en-US" sz="3600" b="0" dirty="0" err="1">
                          <a:effectLst/>
                        </a:rPr>
                        <a:t>تأثیر</a:t>
                      </a:r>
                      <a:r>
                        <a:rPr lang="en-US" sz="3600" b="0" dirty="0">
                          <a:effectLst/>
                        </a:rPr>
                        <a:t> </a:t>
                      </a:r>
                      <a:r>
                        <a:rPr lang="en-US" sz="3600" b="0" dirty="0" err="1">
                          <a:effectLst/>
                        </a:rPr>
                        <a:t>ویژگی‌ها</a:t>
                      </a:r>
                      <a:r>
                        <a:rPr lang="en-US" sz="3600" b="0" dirty="0">
                          <a:effectLst/>
                        </a:rPr>
                        <a:t> </a:t>
                      </a:r>
                      <a:r>
                        <a:rPr lang="en-US" sz="3600" b="0" dirty="0" err="1">
                          <a:effectLst/>
                        </a:rPr>
                        <a:t>در</a:t>
                      </a:r>
                      <a:r>
                        <a:rPr lang="en-US" sz="3600" b="0" dirty="0">
                          <a:effectLst/>
                        </a:rPr>
                        <a:t> </a:t>
                      </a:r>
                      <a:r>
                        <a:rPr lang="en-US" sz="3600" b="0" dirty="0" err="1">
                          <a:effectLst/>
                        </a:rPr>
                        <a:t>کاهش</a:t>
                      </a:r>
                      <a:r>
                        <a:rPr lang="en-US" sz="3600" b="0" dirty="0">
                          <a:effectLst/>
                        </a:rPr>
                        <a:t> </a:t>
                      </a:r>
                      <a:r>
                        <a:rPr lang="en-US" sz="3600" b="0" dirty="0" err="1">
                          <a:effectLst/>
                        </a:rPr>
                        <a:t>خطا</a:t>
                      </a:r>
                      <a:r>
                        <a:rPr lang="en-US" sz="3600" b="0" dirty="0">
                          <a:effectLst/>
                        </a:rPr>
                        <a:t> </a:t>
                      </a:r>
                      <a:r>
                        <a:rPr lang="en-US" sz="3600" b="0" dirty="0" err="1">
                          <a:effectLst/>
                        </a:rPr>
                        <a:t>را</a:t>
                      </a:r>
                      <a:r>
                        <a:rPr lang="en-US" sz="3600" b="0" dirty="0">
                          <a:effectLst/>
                        </a:rPr>
                        <a:t> </a:t>
                      </a:r>
                      <a:r>
                        <a:rPr lang="en-US" sz="3600" b="0" dirty="0" err="1">
                          <a:effectLst/>
                        </a:rPr>
                        <a:t>اندازه‌گیری</a:t>
                      </a:r>
                      <a:r>
                        <a:rPr lang="en-US" sz="3600" b="0" dirty="0">
                          <a:effectLst/>
                        </a:rPr>
                        <a:t> </a:t>
                      </a:r>
                      <a:r>
                        <a:rPr lang="en-US" sz="3600" b="0" dirty="0" err="1">
                          <a:effectLst/>
                        </a:rPr>
                        <a:t>می‌کند</a:t>
                      </a:r>
                      <a:r>
                        <a:rPr lang="en-US" sz="3600" b="0" dirty="0">
                          <a:effectLst/>
                        </a:rPr>
                        <a:t>. </a:t>
                      </a:r>
                      <a:r>
                        <a:rPr lang="en-US" sz="3600" b="0" dirty="0" err="1">
                          <a:effectLst/>
                        </a:rPr>
                        <a:t>ویژگی‌های</a:t>
                      </a:r>
                      <a:r>
                        <a:rPr lang="en-US" sz="3600" b="0" dirty="0">
                          <a:effectLst/>
                        </a:rPr>
                        <a:t> </a:t>
                      </a:r>
                      <a:r>
                        <a:rPr lang="en-US" sz="3600" b="0" dirty="0" err="1">
                          <a:effectLst/>
                        </a:rPr>
                        <a:t>مهم</a:t>
                      </a:r>
                      <a:r>
                        <a:rPr lang="en-US" sz="3600" b="0" dirty="0">
                          <a:effectLst/>
                        </a:rPr>
                        <a:t> </a:t>
                      </a:r>
                      <a:r>
                        <a:rPr lang="en-US" sz="3600" b="0" dirty="0" err="1">
                          <a:effectLst/>
                        </a:rPr>
                        <a:t>در</a:t>
                      </a:r>
                      <a:r>
                        <a:rPr lang="en-US" sz="3600" b="0" dirty="0">
                          <a:effectLst/>
                        </a:rPr>
                        <a:t> </a:t>
                      </a:r>
                      <a:r>
                        <a:rPr lang="en-US" sz="3600" b="0" dirty="0" err="1">
                          <a:effectLst/>
                        </a:rPr>
                        <a:t>بهبود</a:t>
                      </a:r>
                      <a:r>
                        <a:rPr lang="en-US" sz="3600" b="0" dirty="0">
                          <a:effectLst/>
                        </a:rPr>
                        <a:t> </a:t>
                      </a:r>
                      <a:r>
                        <a:rPr lang="en-US" sz="3600" b="0" dirty="0" err="1">
                          <a:effectLst/>
                        </a:rPr>
                        <a:t>کارایی</a:t>
                      </a:r>
                      <a:r>
                        <a:rPr lang="en-US" sz="3600" b="0" dirty="0">
                          <a:effectLst/>
                        </a:rPr>
                        <a:t> </a:t>
                      </a:r>
                      <a:r>
                        <a:rPr lang="en-US" sz="3600" b="0" dirty="0" err="1">
                          <a:effectLst/>
                        </a:rPr>
                        <a:t>مدل</a:t>
                      </a:r>
                      <a:r>
                        <a:rPr lang="en-US" sz="3600" b="0" dirty="0">
                          <a:effectLst/>
                        </a:rPr>
                        <a:t> و </a:t>
                      </a:r>
                      <a:r>
                        <a:rPr lang="en-US" sz="3600" b="0" dirty="0" err="1">
                          <a:effectLst/>
                        </a:rPr>
                        <a:t>انتخاب</a:t>
                      </a:r>
                      <a:r>
                        <a:rPr lang="en-US" sz="3600" b="0" dirty="0">
                          <a:effectLst/>
                        </a:rPr>
                        <a:t> </a:t>
                      </a:r>
                      <a:r>
                        <a:rPr lang="en-US" sz="3600" b="0" dirty="0" err="1">
                          <a:effectLst/>
                        </a:rPr>
                        <a:t>ویژگی‌های</a:t>
                      </a:r>
                      <a:r>
                        <a:rPr lang="en-US" sz="3600" b="0" dirty="0">
                          <a:effectLst/>
                        </a:rPr>
                        <a:t> </a:t>
                      </a:r>
                      <a:r>
                        <a:rPr lang="en-US" sz="3600" b="0" dirty="0" err="1">
                          <a:effectLst/>
                        </a:rPr>
                        <a:t>کلیدی</a:t>
                      </a:r>
                      <a:r>
                        <a:rPr lang="en-US" sz="3600" b="0" dirty="0">
                          <a:effectLst/>
                        </a:rPr>
                        <a:t> </a:t>
                      </a:r>
                      <a:r>
                        <a:rPr lang="en-US" sz="3600" b="0" dirty="0" err="1">
                          <a:effectLst/>
                        </a:rPr>
                        <a:t>کمک</a:t>
                      </a:r>
                      <a:r>
                        <a:rPr lang="en-US" sz="3600" b="0" dirty="0">
                          <a:effectLst/>
                        </a:rPr>
                        <a:t> </a:t>
                      </a:r>
                      <a:r>
                        <a:rPr lang="en-US" sz="3600" b="0" dirty="0" err="1">
                          <a:effectLst/>
                        </a:rPr>
                        <a:t>می‌کنند</a:t>
                      </a:r>
                      <a:r>
                        <a:rPr lang="en-US" sz="3600" b="0" dirty="0">
                          <a:effectLst/>
                        </a:rPr>
                        <a:t>.</a:t>
                      </a:r>
                      <a:endParaRPr lang="en-US" sz="3600" b="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4000" dirty="0" err="1"/>
                        <a:t>طبقه‌بندی</a:t>
                      </a:r>
                      <a:r>
                        <a:rPr lang="en-US" sz="4000" dirty="0"/>
                        <a:t> و </a:t>
                      </a:r>
                      <a:r>
                        <a:rPr lang="en-US" sz="4000" dirty="0" err="1"/>
                        <a:t>رگرسیون</a:t>
                      </a:r>
                      <a:endParaRPr lang="en-US" sz="4000" dirty="0">
                        <a:cs typeface="B Nazanin" panose="00000400000000000000" pitchFamily="2" charset="-78"/>
                      </a:endParaRPr>
                    </a:p>
                  </a:txBody>
                  <a:tcPr marL="68580" marR="68580" marT="0" marB="0" anchor="ctr"/>
                </a:tc>
                <a:tc>
                  <a:txBody>
                    <a:bodyPr/>
                    <a:lstStyle/>
                    <a:p>
                      <a:pPr algn="ctr" rtl="1">
                        <a:lnSpc>
                          <a:spcPct val="115000"/>
                        </a:lnSpc>
                        <a:spcAft>
                          <a:spcPts val="1000"/>
                        </a:spcAft>
                      </a:pPr>
                      <a:r>
                        <a:rPr lang="en-US" sz="3200" dirty="0" err="1">
                          <a:effectLst/>
                        </a:rPr>
                        <a:t>اهمیت</a:t>
                      </a:r>
                      <a:r>
                        <a:rPr lang="en-US" sz="3200" dirty="0">
                          <a:effectLst/>
                        </a:rPr>
                        <a:t> </a:t>
                      </a:r>
                      <a:r>
                        <a:rPr lang="en-US" sz="3200" dirty="0" err="1">
                          <a:effectLst/>
                        </a:rPr>
                        <a:t>ویژگی‌ها</a:t>
                      </a:r>
                      <a:r>
                        <a:rPr lang="en-US" sz="3200" dirty="0">
                          <a:effectLst/>
                        </a:rPr>
                        <a:t> (Feature Importance)</a:t>
                      </a:r>
                      <a:endParaRPr lang="en-US" sz="3200" dirty="0">
                        <a:effectLst/>
                        <a:latin typeface="Cambria" panose="020405030504060302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368147374"/>
                  </a:ext>
                </a:extLst>
              </a:tr>
            </a:tbl>
          </a:graphicData>
        </a:graphic>
      </p:graphicFrame>
    </p:spTree>
    <p:extLst>
      <p:ext uri="{BB962C8B-B14F-4D97-AF65-F5344CB8AC3E}">
        <p14:creationId xmlns:p14="http://schemas.microsoft.com/office/powerpoint/2010/main" val="170285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112">
          <a:extLst>
            <a:ext uri="{FF2B5EF4-FFF2-40B4-BE49-F238E27FC236}">
              <a16:creationId xmlns:a16="http://schemas.microsoft.com/office/drawing/2014/main" id="{9EABE07F-4BA2-0647-E934-729E7254A400}"/>
            </a:ext>
          </a:extLst>
        </p:cNvPr>
        <p:cNvGrpSpPr/>
        <p:nvPr/>
      </p:nvGrpSpPr>
      <p:grpSpPr>
        <a:xfrm>
          <a:off x="0" y="0"/>
          <a:ext cx="0" cy="0"/>
          <a:chOff x="0" y="0"/>
          <a:chExt cx="0" cy="0"/>
        </a:xfrm>
      </p:grpSpPr>
      <p:pic>
        <p:nvPicPr>
          <p:cNvPr id="115" name="Google Shape;115;p6" descr=" ">
            <a:extLst>
              <a:ext uri="{FF2B5EF4-FFF2-40B4-BE49-F238E27FC236}">
                <a16:creationId xmlns:a16="http://schemas.microsoft.com/office/drawing/2014/main" id="{A7BA6B22-7021-C4BB-CE8C-E71FB601048A}"/>
              </a:ext>
            </a:extLst>
          </p:cNvPr>
          <p:cNvPicPr preferRelativeResize="0"/>
          <p:nvPr/>
        </p:nvPicPr>
        <p:blipFill rotWithShape="1">
          <a:blip r:embed="rId3">
            <a:alphaModFix/>
          </a:blip>
          <a:srcRect/>
          <a:stretch/>
        </p:blipFill>
        <p:spPr>
          <a:xfrm>
            <a:off x="0" y="0"/>
            <a:ext cx="6065780" cy="7596653"/>
          </a:xfrm>
          <a:prstGeom prst="rect">
            <a:avLst/>
          </a:prstGeom>
          <a:noFill/>
          <a:ln>
            <a:noFill/>
          </a:ln>
        </p:spPr>
      </p:pic>
      <p:sp>
        <p:nvSpPr>
          <p:cNvPr id="116" name="Google Shape;116;p6">
            <a:extLst>
              <a:ext uri="{FF2B5EF4-FFF2-40B4-BE49-F238E27FC236}">
                <a16:creationId xmlns:a16="http://schemas.microsoft.com/office/drawing/2014/main" id="{FD7013E1-AE2F-7240-3343-E0DF070181E4}"/>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6A407721-891E-B1BC-6E6C-78DF9B74D918}"/>
              </a:ext>
            </a:extLst>
          </p:cNvPr>
          <p:cNvPicPr preferRelativeResize="0"/>
          <p:nvPr/>
        </p:nvPicPr>
        <p:blipFill rotWithShape="1">
          <a:blip r:embed="rId4">
            <a:alphaModFix/>
          </a:blip>
          <a:srcRect/>
          <a:stretch/>
        </p:blipFill>
        <p:spPr>
          <a:xfrm>
            <a:off x="5859625" y="247967"/>
            <a:ext cx="13006871" cy="983674"/>
          </a:xfrm>
          <a:prstGeom prst="rect">
            <a:avLst/>
          </a:prstGeom>
          <a:noFill/>
          <a:ln>
            <a:noFill/>
          </a:ln>
        </p:spPr>
      </p:pic>
      <p:sp>
        <p:nvSpPr>
          <p:cNvPr id="4" name="Google Shape;84;p4">
            <a:extLst>
              <a:ext uri="{FF2B5EF4-FFF2-40B4-BE49-F238E27FC236}">
                <a16:creationId xmlns:a16="http://schemas.microsoft.com/office/drawing/2014/main" id="{18AAB33D-7E13-AF90-D425-873AFD8B187A}"/>
              </a:ext>
            </a:extLst>
          </p:cNvPr>
          <p:cNvSpPr/>
          <p:nvPr/>
        </p:nvSpPr>
        <p:spPr>
          <a:xfrm>
            <a:off x="7165911" y="247968"/>
            <a:ext cx="10757267" cy="983673"/>
          </a:xfrm>
          <a:prstGeom prst="rect">
            <a:avLst/>
          </a:prstGeom>
          <a:noFill/>
          <a:ln>
            <a:noFill/>
          </a:ln>
        </p:spPr>
        <p:txBody>
          <a:bodyPr spcFirstLastPara="1" wrap="square" lIns="0" tIns="0" rIns="0" bIns="0" anchor="t" anchorCtr="0">
            <a:noAutofit/>
          </a:bodyPr>
          <a:lstStyle/>
          <a:p>
            <a:pPr lvl="0" algn="r" rtl="1">
              <a:buClr>
                <a:srgbClr val="00F0C3"/>
              </a:buClr>
              <a:buSzPts val="8000"/>
            </a:pPr>
            <a:r>
              <a:rPr lang="fa-IR" sz="6000" b="1" dirty="0">
                <a:solidFill>
                  <a:schemeClr val="bg1"/>
                </a:solidFill>
                <a:latin typeface="Source Code Pro"/>
                <a:ea typeface="Source Code Pro"/>
                <a:cs typeface="B Nazanin" panose="00000400000000000000" pitchFamily="2" charset="-78"/>
                <a:sym typeface="Source Code Pro"/>
              </a:rPr>
              <a:t>مقایسه جنگل تصادفی با سایر الگوریتم‌ها</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graphicFrame>
        <p:nvGraphicFramePr>
          <p:cNvPr id="3" name="Table 2">
            <a:extLst>
              <a:ext uri="{FF2B5EF4-FFF2-40B4-BE49-F238E27FC236}">
                <a16:creationId xmlns:a16="http://schemas.microsoft.com/office/drawing/2014/main" id="{937ABA6F-1AA4-855C-52E1-6EF684B0F248}"/>
              </a:ext>
            </a:extLst>
          </p:cNvPr>
          <p:cNvGraphicFramePr>
            <a:graphicFrameLocks noGrp="1"/>
          </p:cNvGraphicFramePr>
          <p:nvPr>
            <p:extLst>
              <p:ext uri="{D42A27DB-BD31-4B8C-83A1-F6EECF244321}">
                <p14:modId xmlns:p14="http://schemas.microsoft.com/office/powerpoint/2010/main" val="281549393"/>
              </p:ext>
            </p:extLst>
          </p:nvPr>
        </p:nvGraphicFramePr>
        <p:xfrm>
          <a:off x="3172408" y="2314965"/>
          <a:ext cx="20527920" cy="10746614"/>
        </p:xfrm>
        <a:graphic>
          <a:graphicData uri="http://schemas.openxmlformats.org/drawingml/2006/table">
            <a:tbl>
              <a:tblPr firstRow="1" bandRow="1">
                <a:tableStyleId>{5C22544A-7EE6-4342-B048-85BDC9FD1C3A}</a:tableStyleId>
              </a:tblPr>
              <a:tblGrid>
                <a:gridCol w="5131980">
                  <a:extLst>
                    <a:ext uri="{9D8B030D-6E8A-4147-A177-3AD203B41FA5}">
                      <a16:colId xmlns:a16="http://schemas.microsoft.com/office/drawing/2014/main" val="1094190426"/>
                    </a:ext>
                  </a:extLst>
                </a:gridCol>
                <a:gridCol w="5131980">
                  <a:extLst>
                    <a:ext uri="{9D8B030D-6E8A-4147-A177-3AD203B41FA5}">
                      <a16:colId xmlns:a16="http://schemas.microsoft.com/office/drawing/2014/main" val="3784403427"/>
                    </a:ext>
                  </a:extLst>
                </a:gridCol>
                <a:gridCol w="5131980">
                  <a:extLst>
                    <a:ext uri="{9D8B030D-6E8A-4147-A177-3AD203B41FA5}">
                      <a16:colId xmlns:a16="http://schemas.microsoft.com/office/drawing/2014/main" val="4138024235"/>
                    </a:ext>
                  </a:extLst>
                </a:gridCol>
                <a:gridCol w="5131980">
                  <a:extLst>
                    <a:ext uri="{9D8B030D-6E8A-4147-A177-3AD203B41FA5}">
                      <a16:colId xmlns:a16="http://schemas.microsoft.com/office/drawing/2014/main" val="981547189"/>
                    </a:ext>
                  </a:extLst>
                </a:gridCol>
              </a:tblGrid>
              <a:tr h="1313162">
                <a:tc>
                  <a:txBody>
                    <a:bodyPr/>
                    <a:lstStyle/>
                    <a:p>
                      <a:pPr algn="ctr"/>
                      <a:r>
                        <a:rPr lang="fa-IR" sz="4800" dirty="0">
                          <a:cs typeface="B Titr" panose="00000700000000000000" pitchFamily="2" charset="-78"/>
                        </a:rPr>
                        <a:t>نزدیک‌ترین همسایه‌ها</a:t>
                      </a:r>
                    </a:p>
                    <a:p>
                      <a:pPr algn="ctr"/>
                      <a:r>
                        <a:rPr lang="fa-IR" sz="4800" dirty="0">
                          <a:cs typeface="B Titr" panose="00000700000000000000" pitchFamily="2" charset="-78"/>
                        </a:rPr>
                        <a:t>)</a:t>
                      </a:r>
                      <a:r>
                        <a:rPr lang="en-US" sz="4800" dirty="0">
                          <a:cs typeface="B Titr" panose="00000700000000000000" pitchFamily="2" charset="-78"/>
                        </a:rPr>
                        <a:t> k-NN</a:t>
                      </a:r>
                      <a:r>
                        <a:rPr lang="fa-IR" sz="4800" dirty="0">
                          <a:cs typeface="B Titr" panose="00000700000000000000" pitchFamily="2" charset="-78"/>
                        </a:rPr>
                        <a:t>(</a:t>
                      </a:r>
                    </a:p>
                  </a:txBody>
                  <a:tcPr anchor="ctr"/>
                </a:tc>
                <a:tc>
                  <a:txBody>
                    <a:bodyPr/>
                    <a:lstStyle/>
                    <a:p>
                      <a:pPr algn="ctr" rtl="1"/>
                      <a:r>
                        <a:rPr lang="fa-IR" sz="4800" dirty="0">
                          <a:cs typeface="B Titr" panose="00000700000000000000" pitchFamily="2" charset="-78"/>
                        </a:rPr>
                        <a:t>ماشین بردار پشتیبان</a:t>
                      </a:r>
                    </a:p>
                    <a:p>
                      <a:pPr algn="ctr" rtl="1"/>
                      <a:r>
                        <a:rPr lang="fa-IR" sz="4400" dirty="0">
                          <a:cs typeface="B Titr" panose="00000700000000000000" pitchFamily="2" charset="-78"/>
                        </a:rPr>
                        <a:t>(</a:t>
                      </a:r>
                      <a:r>
                        <a:rPr lang="en-US" sz="4400" dirty="0">
                          <a:cs typeface="B Titr" panose="00000700000000000000" pitchFamily="2" charset="-78"/>
                        </a:rPr>
                        <a:t>SVM</a:t>
                      </a:r>
                      <a:r>
                        <a:rPr lang="fa-IR" sz="4400" dirty="0">
                          <a:cs typeface="B Titr" panose="00000700000000000000" pitchFamily="2" charset="-78"/>
                        </a:rPr>
                        <a:t>)</a:t>
                      </a:r>
                      <a:endParaRPr lang="en-US" sz="4400" dirty="0">
                        <a:cs typeface="B Titr" panose="00000700000000000000" pitchFamily="2" charset="-78"/>
                      </a:endParaRPr>
                    </a:p>
                  </a:txBody>
                  <a:tcPr anchor="ctr"/>
                </a:tc>
                <a:tc>
                  <a:txBody>
                    <a:bodyPr/>
                    <a:lstStyle/>
                    <a:p>
                      <a:pPr algn="ctr" rtl="1"/>
                      <a:r>
                        <a:rPr lang="fa-IR" sz="4800" dirty="0">
                          <a:cs typeface="B Titr" panose="00000700000000000000" pitchFamily="2" charset="-78"/>
                        </a:rPr>
                        <a:t>جنگل تصادفی</a:t>
                      </a:r>
                      <a:endParaRPr lang="en-US" sz="4800" dirty="0">
                        <a:cs typeface="B Titr" panose="00000700000000000000" pitchFamily="2" charset="-78"/>
                      </a:endParaRPr>
                    </a:p>
                    <a:p>
                      <a:pPr algn="ctr" rtl="1"/>
                      <a:r>
                        <a:rPr lang="fa-IR" sz="4400" dirty="0">
                          <a:cs typeface="B Titr" panose="00000700000000000000" pitchFamily="2" charset="-78"/>
                        </a:rPr>
                        <a:t>(</a:t>
                      </a:r>
                      <a:r>
                        <a:rPr lang="en-US" sz="4400" dirty="0">
                          <a:cs typeface="B Titr" panose="00000700000000000000" pitchFamily="2" charset="-78"/>
                        </a:rPr>
                        <a:t>Random Forest</a:t>
                      </a:r>
                      <a:r>
                        <a:rPr lang="fa-IR" sz="4400" dirty="0">
                          <a:cs typeface="B Titr" panose="00000700000000000000" pitchFamily="2" charset="-78"/>
                        </a:rPr>
                        <a:t>)</a:t>
                      </a:r>
                      <a:endParaRPr lang="en-US" sz="4400" dirty="0">
                        <a:cs typeface="B Titr" panose="00000700000000000000" pitchFamily="2" charset="-78"/>
                      </a:endParaRPr>
                    </a:p>
                  </a:txBody>
                  <a:tcPr anchor="ctr"/>
                </a:tc>
                <a:tc>
                  <a:txBody>
                    <a:bodyPr/>
                    <a:lstStyle/>
                    <a:p>
                      <a:pPr algn="ctr" rtl="1"/>
                      <a:r>
                        <a:rPr lang="fa-IR" sz="4800" dirty="0">
                          <a:cs typeface="B Titr" panose="00000700000000000000" pitchFamily="2" charset="-78"/>
                        </a:rPr>
                        <a:t>ویژگی</a:t>
                      </a:r>
                      <a:endParaRPr lang="en-US" sz="4800" dirty="0">
                        <a:cs typeface="B Titr" panose="00000700000000000000" pitchFamily="2" charset="-78"/>
                      </a:endParaRPr>
                    </a:p>
                  </a:txBody>
                  <a:tcPr anchor="ctr"/>
                </a:tc>
                <a:extLst>
                  <a:ext uri="{0D108BD9-81ED-4DB2-BD59-A6C34878D82A}">
                    <a16:rowId xmlns:a16="http://schemas.microsoft.com/office/drawing/2014/main" val="4256008300"/>
                  </a:ext>
                </a:extLst>
              </a:tr>
              <a:tr h="1313162">
                <a:tc>
                  <a:txBody>
                    <a:bodyPr/>
                    <a:lstStyle/>
                    <a:p>
                      <a:pPr algn="ctr" rtl="1"/>
                      <a:r>
                        <a:rPr lang="fa-IR" sz="3600" dirty="0">
                          <a:cs typeface="B Nazanin" panose="00000400000000000000" pitchFamily="2" charset="-78"/>
                        </a:rPr>
                        <a:t>الگوریتم مبتنی بر فاصله و نمونه‌ها</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الگوریتم تفکیک‌کننده خطی و غیرخطی</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الگوریتم مبتنی بر انباشت</a:t>
                      </a:r>
                      <a:endParaRPr lang="en-US" sz="3600" dirty="0">
                        <a:cs typeface="B Nazanin" panose="00000400000000000000" pitchFamily="2" charset="-78"/>
                      </a:endParaRPr>
                    </a:p>
                  </a:txBody>
                  <a:tcPr anchor="ctr"/>
                </a:tc>
                <a:tc>
                  <a:txBody>
                    <a:bodyPr/>
                    <a:lstStyle/>
                    <a:p>
                      <a:pPr algn="ctr"/>
                      <a:r>
                        <a:rPr lang="fa-IR" sz="3200" b="0" dirty="0">
                          <a:cs typeface="B Titr" panose="00000700000000000000" pitchFamily="2" charset="-78"/>
                        </a:rPr>
                        <a:t>نوع الگوریتم	</a:t>
                      </a:r>
                    </a:p>
                  </a:txBody>
                  <a:tcPr anchor="ctr"/>
                </a:tc>
                <a:extLst>
                  <a:ext uri="{0D108BD9-81ED-4DB2-BD59-A6C34878D82A}">
                    <a16:rowId xmlns:a16="http://schemas.microsoft.com/office/drawing/2014/main" val="2543460311"/>
                  </a:ext>
                </a:extLst>
              </a:tr>
              <a:tr h="1313162">
                <a:tc>
                  <a:txBody>
                    <a:bodyPr/>
                    <a:lstStyle/>
                    <a:p>
                      <a:pPr algn="ctr" rtl="1"/>
                      <a:r>
                        <a:rPr lang="fa-IR" sz="3600" dirty="0">
                          <a:cs typeface="B Nazanin" panose="00000400000000000000" pitchFamily="2" charset="-78"/>
                        </a:rPr>
                        <a:t>سریع در آموزش، اما کند در پیش‌بینی به دلیل محاسبه فاصله‌ها</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زمان‌بر برای داده‌های بزرگ، به ویژه با کرنل‌های پیچیده</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نسبتاً سریع، به دلیل قابلیت موازی‌سازی درخت‌ها</a:t>
                      </a:r>
                      <a:endParaRPr lang="en-US" sz="3600" dirty="0">
                        <a:cs typeface="B Nazanin" panose="00000400000000000000" pitchFamily="2" charset="-78"/>
                      </a:endParaRPr>
                    </a:p>
                  </a:txBody>
                  <a:tcPr anchor="ctr"/>
                </a:tc>
                <a:tc>
                  <a:txBody>
                    <a:bodyPr/>
                    <a:lstStyle/>
                    <a:p>
                      <a:pPr algn="ctr"/>
                      <a:r>
                        <a:rPr lang="fa-IR" sz="3200" b="0" dirty="0">
                          <a:cs typeface="B Titr" panose="00000700000000000000" pitchFamily="2" charset="-78"/>
                        </a:rPr>
                        <a:t>سرعت آموزش</a:t>
                      </a:r>
                    </a:p>
                  </a:txBody>
                  <a:tcPr anchor="ctr"/>
                </a:tc>
                <a:extLst>
                  <a:ext uri="{0D108BD9-81ED-4DB2-BD59-A6C34878D82A}">
                    <a16:rowId xmlns:a16="http://schemas.microsoft.com/office/drawing/2014/main" val="321855468"/>
                  </a:ext>
                </a:extLst>
              </a:tr>
              <a:tr h="1313162">
                <a:tc>
                  <a:txBody>
                    <a:bodyPr/>
                    <a:lstStyle/>
                    <a:p>
                      <a:pPr algn="ctr" rtl="1"/>
                      <a:r>
                        <a:rPr lang="fa-IR" sz="3600" dirty="0">
                          <a:cs typeface="B Nazanin" panose="00000400000000000000" pitchFamily="2" charset="-78"/>
                        </a:rPr>
                        <a:t>حساس به نویز؛ نویز در داده‌های همسایه‌ها عملکرد را کاهش می‌دهد</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حساس به نویز، به ویژه در مسائل غیرخطی</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عملکرد بالا و مقاوم به نویز</a:t>
                      </a:r>
                      <a:endParaRPr lang="en-US" sz="3600" dirty="0">
                        <a:cs typeface="B Nazanin" panose="00000400000000000000" pitchFamily="2" charset="-78"/>
                      </a:endParaRPr>
                    </a:p>
                  </a:txBody>
                  <a:tcPr anchor="ctr"/>
                </a:tc>
                <a:tc>
                  <a:txBody>
                    <a:bodyPr/>
                    <a:lstStyle/>
                    <a:p>
                      <a:pPr algn="ctr" rtl="1"/>
                      <a:r>
                        <a:rPr lang="fa-IR" sz="3200" b="0" dirty="0">
                          <a:cs typeface="B Titr" panose="00000700000000000000" pitchFamily="2" charset="-78"/>
                        </a:rPr>
                        <a:t>کارایی روی داده‌های نویزی</a:t>
                      </a:r>
                      <a:endParaRPr lang="en-US" sz="3200" b="0" dirty="0">
                        <a:cs typeface="B Titr" panose="00000700000000000000" pitchFamily="2" charset="-78"/>
                      </a:endParaRPr>
                    </a:p>
                  </a:txBody>
                  <a:tcPr anchor="ctr"/>
                </a:tc>
                <a:extLst>
                  <a:ext uri="{0D108BD9-81ED-4DB2-BD59-A6C34878D82A}">
                    <a16:rowId xmlns:a16="http://schemas.microsoft.com/office/drawing/2014/main" val="2336516667"/>
                  </a:ext>
                </a:extLst>
              </a:tr>
              <a:tr h="1313162">
                <a:tc>
                  <a:txBody>
                    <a:bodyPr/>
                    <a:lstStyle/>
                    <a:p>
                      <a:pPr algn="ctr" rtl="1"/>
                      <a:r>
                        <a:rPr lang="fa-IR" sz="3600" dirty="0">
                          <a:cs typeface="B Nazanin" panose="00000400000000000000" pitchFamily="2" charset="-78"/>
                        </a:rPr>
                        <a:t>نیازمند مقیاس‌بندی ویژگی‌ها برای جلوگیری از تأثیر ناهنجاری‌ها</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حساس به مقیاس و نیازمند تنظیم ویژگی‌ها</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قابلیت انتخاب ویژگی‌ها و تعیین اهمیت آن‌ها</a:t>
                      </a:r>
                      <a:endParaRPr lang="en-US" sz="3600" dirty="0">
                        <a:cs typeface="B Nazanin" panose="00000400000000000000" pitchFamily="2" charset="-78"/>
                      </a:endParaRPr>
                    </a:p>
                  </a:txBody>
                  <a:tcPr anchor="ctr"/>
                </a:tc>
                <a:tc>
                  <a:txBody>
                    <a:bodyPr/>
                    <a:lstStyle/>
                    <a:p>
                      <a:pPr algn="ctr" rtl="1"/>
                      <a:r>
                        <a:rPr lang="fa-IR" sz="3200" dirty="0">
                          <a:cs typeface="B Titr" panose="00000700000000000000" pitchFamily="2" charset="-78"/>
                        </a:rPr>
                        <a:t>انعطاف‌پذیری در ویژگی‌ها</a:t>
                      </a:r>
                    </a:p>
                  </a:txBody>
                  <a:tcPr anchor="ctr"/>
                </a:tc>
                <a:extLst>
                  <a:ext uri="{0D108BD9-81ED-4DB2-BD59-A6C34878D82A}">
                    <a16:rowId xmlns:a16="http://schemas.microsoft.com/office/drawing/2014/main" val="3891241053"/>
                  </a:ext>
                </a:extLst>
              </a:tr>
              <a:tr h="1313162">
                <a:tc>
                  <a:txBody>
                    <a:bodyPr/>
                    <a:lstStyle/>
                    <a:p>
                      <a:pPr algn="ctr" rtl="1"/>
                      <a:r>
                        <a:rPr lang="fa-IR" sz="3600" dirty="0">
                          <a:cs typeface="B Nazanin" panose="00000400000000000000" pitchFamily="2" charset="-78"/>
                        </a:rPr>
                        <a:t>ساده و تفسیرپذیر، اما کم‌اثر در شناخت اهمیت ویژگی‌ها</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تفسیر نسبی، بسته به نوع کرنل</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پیچیده، اما دارای اطلاعاتی در مورد اهمیت ویژگی‌ها</a:t>
                      </a:r>
                      <a:endParaRPr lang="en-US" sz="3600" dirty="0">
                        <a:cs typeface="B Nazanin" panose="00000400000000000000" pitchFamily="2" charset="-78"/>
                      </a:endParaRPr>
                    </a:p>
                  </a:txBody>
                  <a:tcPr anchor="ctr"/>
                </a:tc>
                <a:tc>
                  <a:txBody>
                    <a:bodyPr/>
                    <a:lstStyle/>
                    <a:p>
                      <a:pPr algn="ctr" rtl="1"/>
                      <a:r>
                        <a:rPr lang="fa-IR" sz="3200" b="0" dirty="0">
                          <a:cs typeface="B Titr" panose="00000700000000000000" pitchFamily="2" charset="-78"/>
                        </a:rPr>
                        <a:t>تفسیر و درک مدل</a:t>
                      </a:r>
                      <a:endParaRPr lang="en-US" sz="3200" b="0" dirty="0">
                        <a:cs typeface="B Titr" panose="00000700000000000000" pitchFamily="2" charset="-78"/>
                      </a:endParaRPr>
                    </a:p>
                  </a:txBody>
                  <a:tcPr anchor="ctr"/>
                </a:tc>
                <a:extLst>
                  <a:ext uri="{0D108BD9-81ED-4DB2-BD59-A6C34878D82A}">
                    <a16:rowId xmlns:a16="http://schemas.microsoft.com/office/drawing/2014/main" val="3308735526"/>
                  </a:ext>
                </a:extLst>
              </a:tr>
              <a:tr h="1313162">
                <a:tc>
                  <a:txBody>
                    <a:bodyPr/>
                    <a:lstStyle/>
                    <a:p>
                      <a:pPr algn="ctr" rtl="1"/>
                      <a:r>
                        <a:rPr lang="fa-IR" sz="3600" dirty="0">
                          <a:cs typeface="B Nazanin" panose="00000400000000000000" pitchFamily="2" charset="-78"/>
                        </a:rPr>
                        <a:t>مسائل طبقه‌بندی ساده و داده‌های کم‌بعدی</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داده‌های کوچک تا متوسط، طبقه‌بندی و مسائل پیچیده</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داده‌های بزرگ و پیچیده، طبقه‌بندی و رگرسیون</a:t>
                      </a:r>
                      <a:endParaRPr lang="en-US" sz="3600" dirty="0">
                        <a:cs typeface="B Nazanin" panose="00000400000000000000" pitchFamily="2" charset="-78"/>
                      </a:endParaRPr>
                    </a:p>
                  </a:txBody>
                  <a:tcPr anchor="ctr"/>
                </a:tc>
                <a:tc>
                  <a:txBody>
                    <a:bodyPr/>
                    <a:lstStyle/>
                    <a:p>
                      <a:pPr algn="ctr" rtl="1"/>
                      <a:r>
                        <a:rPr lang="fa-IR" sz="3200" b="0" dirty="0">
                          <a:cs typeface="B Titr" panose="00000700000000000000" pitchFamily="2" charset="-78"/>
                        </a:rPr>
                        <a:t>مناسب برای</a:t>
                      </a:r>
                      <a:endParaRPr lang="en-US" sz="3200" b="0" dirty="0">
                        <a:cs typeface="B Titr" panose="00000700000000000000" pitchFamily="2" charset="-78"/>
                      </a:endParaRPr>
                    </a:p>
                  </a:txBody>
                  <a:tcPr anchor="ctr"/>
                </a:tc>
                <a:extLst>
                  <a:ext uri="{0D108BD9-81ED-4DB2-BD59-A6C34878D82A}">
                    <a16:rowId xmlns:a16="http://schemas.microsoft.com/office/drawing/2014/main" val="3926897483"/>
                  </a:ext>
                </a:extLst>
              </a:tr>
              <a:tr h="1313162">
                <a:tc>
                  <a:txBody>
                    <a:bodyPr/>
                    <a:lstStyle/>
                    <a:p>
                      <a:pPr algn="ctr" rtl="1"/>
                      <a:r>
                        <a:rPr lang="fa-IR" sz="3600" dirty="0">
                          <a:cs typeface="B Nazanin" panose="00000400000000000000" pitchFamily="2" charset="-78"/>
                        </a:rPr>
                        <a:t>مشکل در کارایی و دقت در داده‌های با تعداد ویژگی‌های زیاد</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کارایی پایین در داده‌های نامتوازن یا بسیار نویزی</a:t>
                      </a:r>
                      <a:endParaRPr lang="en-US" sz="3600" dirty="0">
                        <a:cs typeface="B Nazanin" panose="00000400000000000000" pitchFamily="2" charset="-78"/>
                      </a:endParaRPr>
                    </a:p>
                  </a:txBody>
                  <a:tcPr anchor="ctr"/>
                </a:tc>
                <a:tc>
                  <a:txBody>
                    <a:bodyPr/>
                    <a:lstStyle/>
                    <a:p>
                      <a:pPr algn="ctr" rtl="1"/>
                      <a:r>
                        <a:rPr lang="fa-IR" sz="3600" dirty="0">
                          <a:cs typeface="B Nazanin" panose="00000400000000000000" pitchFamily="2" charset="-78"/>
                        </a:rPr>
                        <a:t>هزینه محاسباتی بالا به دلیل ساخت درخت‌های زیاد</a:t>
                      </a:r>
                      <a:endParaRPr lang="en-US" sz="3600" dirty="0">
                        <a:cs typeface="B Nazanin" panose="00000400000000000000" pitchFamily="2" charset="-78"/>
                      </a:endParaRPr>
                    </a:p>
                  </a:txBody>
                  <a:tcPr anchor="ctr"/>
                </a:tc>
                <a:tc>
                  <a:txBody>
                    <a:bodyPr/>
                    <a:lstStyle/>
                    <a:p>
                      <a:pPr algn="ctr" rtl="1"/>
                      <a:r>
                        <a:rPr lang="fa-IR" sz="3200" b="0" dirty="0">
                          <a:cs typeface="B Titr" panose="00000700000000000000" pitchFamily="2" charset="-78"/>
                        </a:rPr>
                        <a:t>مشکلات معمول	</a:t>
                      </a:r>
                      <a:endParaRPr lang="en-US" sz="3200" b="0" dirty="0">
                        <a:cs typeface="B Titr" panose="00000700000000000000" pitchFamily="2" charset="-78"/>
                      </a:endParaRPr>
                    </a:p>
                  </a:txBody>
                  <a:tcPr anchor="ctr"/>
                </a:tc>
                <a:extLst>
                  <a:ext uri="{0D108BD9-81ED-4DB2-BD59-A6C34878D82A}">
                    <a16:rowId xmlns:a16="http://schemas.microsoft.com/office/drawing/2014/main" val="4272163587"/>
                  </a:ext>
                </a:extLst>
              </a:tr>
            </a:tbl>
          </a:graphicData>
        </a:graphic>
      </p:graphicFrame>
    </p:spTree>
    <p:extLst>
      <p:ext uri="{BB962C8B-B14F-4D97-AF65-F5344CB8AC3E}">
        <p14:creationId xmlns:p14="http://schemas.microsoft.com/office/powerpoint/2010/main" val="310587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8)">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328"/>
        <p:cNvGrpSpPr/>
        <p:nvPr/>
      </p:nvGrpSpPr>
      <p:grpSpPr>
        <a:xfrm>
          <a:off x="0" y="0"/>
          <a:ext cx="0" cy="0"/>
          <a:chOff x="0" y="0"/>
          <a:chExt cx="0" cy="0"/>
        </a:xfrm>
      </p:grpSpPr>
      <p:pic>
        <p:nvPicPr>
          <p:cNvPr id="330" name="Google Shape;330;p13" descr=" "/>
          <p:cNvPicPr preferRelativeResize="0"/>
          <p:nvPr/>
        </p:nvPicPr>
        <p:blipFill rotWithShape="1">
          <a:blip r:embed="rId3">
            <a:alphaModFix/>
          </a:blip>
          <a:srcRect/>
          <a:stretch/>
        </p:blipFill>
        <p:spPr>
          <a:xfrm rot="5400000">
            <a:off x="310707" y="6439991"/>
            <a:ext cx="7087486" cy="7708900"/>
          </a:xfrm>
          <a:prstGeom prst="rect">
            <a:avLst/>
          </a:prstGeom>
          <a:noFill/>
          <a:ln>
            <a:noFill/>
          </a:ln>
        </p:spPr>
      </p:pic>
      <p:pic>
        <p:nvPicPr>
          <p:cNvPr id="331" name="Google Shape;331;p13" descr=" "/>
          <p:cNvPicPr preferRelativeResize="0"/>
          <p:nvPr/>
        </p:nvPicPr>
        <p:blipFill rotWithShape="1">
          <a:blip r:embed="rId4">
            <a:alphaModFix/>
          </a:blip>
          <a:srcRect/>
          <a:stretch/>
        </p:blipFill>
        <p:spPr>
          <a:xfrm>
            <a:off x="0" y="82161"/>
            <a:ext cx="6065780" cy="7596659"/>
          </a:xfrm>
          <a:prstGeom prst="rect">
            <a:avLst/>
          </a:prstGeom>
          <a:noFill/>
          <a:ln>
            <a:noFill/>
          </a:ln>
        </p:spPr>
      </p:pic>
      <p:sp>
        <p:nvSpPr>
          <p:cNvPr id="332" name="Google Shape;332;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A4D39B48-BA2D-8709-1306-87B6A9155D5A}"/>
              </a:ext>
            </a:extLst>
          </p:cNvPr>
          <p:cNvPicPr preferRelativeResize="0"/>
          <p:nvPr/>
        </p:nvPicPr>
        <p:blipFill rotWithShape="1">
          <a:blip r:embed="rId5">
            <a:alphaModFix/>
          </a:blip>
          <a:srcRect/>
          <a:stretch/>
        </p:blipFill>
        <p:spPr>
          <a:xfrm>
            <a:off x="6643396" y="525585"/>
            <a:ext cx="16727525" cy="1359199"/>
          </a:xfrm>
          <a:prstGeom prst="rect">
            <a:avLst/>
          </a:prstGeom>
          <a:noFill/>
          <a:ln>
            <a:noFill/>
          </a:ln>
        </p:spPr>
      </p:pic>
      <p:sp>
        <p:nvSpPr>
          <p:cNvPr id="5" name="Google Shape;84;p4">
            <a:extLst>
              <a:ext uri="{FF2B5EF4-FFF2-40B4-BE49-F238E27FC236}">
                <a16:creationId xmlns:a16="http://schemas.microsoft.com/office/drawing/2014/main" id="{C4080559-A3C0-5D85-5BD9-980D4B32DAF5}"/>
              </a:ext>
            </a:extLst>
          </p:cNvPr>
          <p:cNvSpPr/>
          <p:nvPr/>
        </p:nvSpPr>
        <p:spPr>
          <a:xfrm>
            <a:off x="9405258" y="713347"/>
            <a:ext cx="10757267" cy="983673"/>
          </a:xfrm>
          <a:prstGeom prst="rect">
            <a:avLst/>
          </a:prstGeom>
          <a:noFill/>
          <a:ln>
            <a:noFill/>
          </a:ln>
        </p:spPr>
        <p:txBody>
          <a:bodyPr spcFirstLastPara="1" wrap="square" lIns="0" tIns="0" rIns="0" bIns="0" anchor="t" anchorCtr="0">
            <a:noAutofit/>
          </a:bodyPr>
          <a:lstStyle/>
          <a:p>
            <a:pPr lvl="0" algn="ctr" rtl="1">
              <a:buClr>
                <a:srgbClr val="00F0C3"/>
              </a:buClr>
              <a:buSzPts val="8000"/>
            </a:pPr>
            <a:r>
              <a:rPr lang="fa-IR" sz="6000" b="1" i="0" u="none" strike="noStrike" cap="none" dirty="0">
                <a:solidFill>
                  <a:schemeClr val="bg1"/>
                </a:solidFill>
                <a:latin typeface="Source Code Pro"/>
                <a:ea typeface="Source Code Pro"/>
                <a:cs typeface="B Nazanin" panose="00000400000000000000" pitchFamily="2" charset="-78"/>
                <a:sym typeface="Source Code Pro"/>
              </a:rPr>
              <a:t>جمع بندی</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sp>
        <p:nvSpPr>
          <p:cNvPr id="6" name="Google Shape;86;p4">
            <a:extLst>
              <a:ext uri="{FF2B5EF4-FFF2-40B4-BE49-F238E27FC236}">
                <a16:creationId xmlns:a16="http://schemas.microsoft.com/office/drawing/2014/main" id="{0DCD17CF-19AF-92B9-8C1A-AC8FCCBD1B26}"/>
              </a:ext>
            </a:extLst>
          </p:cNvPr>
          <p:cNvSpPr/>
          <p:nvPr/>
        </p:nvSpPr>
        <p:spPr>
          <a:xfrm>
            <a:off x="6538445" y="2313133"/>
            <a:ext cx="16832476" cy="11007911"/>
          </a:xfrm>
          <a:prstGeom prst="rect">
            <a:avLst/>
          </a:prstGeom>
          <a:noFill/>
          <a:ln>
            <a:noFill/>
          </a:ln>
        </p:spPr>
        <p:txBody>
          <a:bodyPr spcFirstLastPara="1" wrap="square" lIns="0" tIns="0" rIns="0" bIns="0" anchor="t" anchorCtr="0">
            <a:noAutofit/>
          </a:bodyPr>
          <a:lstStyle/>
          <a:p>
            <a:pPr marL="742950" marR="0" lvl="0" indent="-742950" algn="just" rtl="1">
              <a:spcBef>
                <a:spcPts val="0"/>
              </a:spcBef>
              <a:spcAft>
                <a:spcPts val="0"/>
              </a:spcAft>
              <a:buClr>
                <a:srgbClr val="FFFFFF"/>
              </a:buClr>
              <a:buSzPts val="3200"/>
              <a:buFont typeface="+mj-lt"/>
              <a:buAutoNum type="arabicPeriod"/>
            </a:pPr>
            <a:r>
              <a:rPr lang="fa-IR" sz="4400" b="0" i="0" u="none" strike="noStrike" cap="none" dirty="0">
                <a:solidFill>
                  <a:schemeClr val="bg1"/>
                </a:solidFill>
                <a:latin typeface="Calibri"/>
                <a:ea typeface="Calibri"/>
                <a:cs typeface="B Titr" panose="00000700000000000000" pitchFamily="2" charset="-78"/>
                <a:sym typeface="Calibri"/>
              </a:rPr>
              <a:t>معرفی جنگل تصادفی:</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 الگوریتمی مبتنی بر انباشت (</a:t>
            </a:r>
            <a:r>
              <a:rPr lang="en-US" sz="4400" b="0" i="0" u="none" strike="noStrike" cap="none" dirty="0">
                <a:solidFill>
                  <a:schemeClr val="bg1"/>
                </a:solidFill>
                <a:latin typeface="Calibri"/>
                <a:ea typeface="Calibri"/>
                <a:cs typeface="B Nazanin" panose="00000400000000000000" pitchFamily="2" charset="-78"/>
                <a:sym typeface="Calibri"/>
              </a:rPr>
              <a:t>Ensemble</a:t>
            </a:r>
            <a:r>
              <a:rPr lang="fa-IR" sz="4400" b="0" i="0" u="none" strike="noStrike" cap="none" dirty="0">
                <a:solidFill>
                  <a:schemeClr val="bg1"/>
                </a:solidFill>
                <a:latin typeface="Calibri"/>
                <a:ea typeface="Calibri"/>
                <a:cs typeface="B Nazanin" panose="00000400000000000000" pitchFamily="2" charset="-78"/>
                <a:sym typeface="Calibri"/>
              </a:rPr>
              <a:t>) از درخت‌های تصمیم‌گیری است که با ترکیب نتایج چندین درخت، دقت و پایداری پیش‌بینی‌ها را بهبود می‌بخشد.</a:t>
            </a:r>
          </a:p>
          <a:p>
            <a:pPr marL="742950" marR="0" lvl="0" indent="-742950" algn="just" rtl="1">
              <a:spcBef>
                <a:spcPts val="0"/>
              </a:spcBef>
              <a:spcAft>
                <a:spcPts val="0"/>
              </a:spcAft>
              <a:buClr>
                <a:srgbClr val="FFFFFF"/>
              </a:buClr>
              <a:buSzPts val="3200"/>
              <a:buFont typeface="+mj-lt"/>
              <a:buAutoNum type="arabicPeriod"/>
            </a:pPr>
            <a:endParaRPr lang="fa-IR" sz="4400" dirty="0">
              <a:solidFill>
                <a:schemeClr val="bg1"/>
              </a:solidFill>
              <a:latin typeface="Calibri"/>
              <a:ea typeface="Calibri"/>
              <a:cs typeface="B Titr" panose="00000700000000000000" pitchFamily="2" charset="-78"/>
              <a:sym typeface="Calibri"/>
            </a:endParaRPr>
          </a:p>
          <a:p>
            <a:pPr marL="742950" marR="0" lvl="0" indent="-742950" algn="just" rtl="1">
              <a:spcBef>
                <a:spcPts val="0"/>
              </a:spcBef>
              <a:spcAft>
                <a:spcPts val="0"/>
              </a:spcAft>
              <a:buClr>
                <a:srgbClr val="FFFFFF"/>
              </a:buClr>
              <a:buSzPts val="3200"/>
              <a:buFont typeface="+mj-lt"/>
              <a:buAutoNum type="arabicPeriod" startAt="2"/>
            </a:pPr>
            <a:r>
              <a:rPr lang="fa-IR" sz="4400" b="0" i="0" u="none" strike="noStrike" cap="none" dirty="0">
                <a:solidFill>
                  <a:schemeClr val="bg1"/>
                </a:solidFill>
                <a:latin typeface="Calibri"/>
                <a:ea typeface="Calibri"/>
                <a:cs typeface="B Titr" panose="00000700000000000000" pitchFamily="2" charset="-78"/>
                <a:sym typeface="Calibri"/>
              </a:rPr>
              <a:t>ویژگی‌های کلیدی:</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 استفاده از نمونه‌گیری تصادفی داده‌ها و انتخاب تصادفی ویژگی‌ها، که منجر به مدل‌های دقیق و مقاوم می‌شود.</a:t>
            </a:r>
          </a:p>
          <a:p>
            <a:pPr marL="742950" marR="0" lvl="0" indent="-742950" algn="just" rtl="1">
              <a:spcBef>
                <a:spcPts val="0"/>
              </a:spcBef>
              <a:spcAft>
                <a:spcPts val="0"/>
              </a:spcAft>
              <a:buClr>
                <a:srgbClr val="FFFFFF"/>
              </a:buClr>
              <a:buSzPts val="3200"/>
              <a:buFont typeface="+mj-lt"/>
              <a:buAutoNum type="arabicPeriod" startAt="2"/>
            </a:pPr>
            <a:endParaRPr lang="fa-IR" sz="4400" dirty="0">
              <a:solidFill>
                <a:schemeClr val="bg1"/>
              </a:solidFill>
              <a:latin typeface="Calibri"/>
              <a:ea typeface="Calibri"/>
              <a:cs typeface="B Titr" panose="00000700000000000000" pitchFamily="2" charset="-78"/>
              <a:sym typeface="Calibri"/>
            </a:endParaRPr>
          </a:p>
          <a:p>
            <a:pPr marL="742950" marR="0" lvl="0" indent="-742950" algn="just" rtl="1">
              <a:spcBef>
                <a:spcPts val="0"/>
              </a:spcBef>
              <a:spcAft>
                <a:spcPts val="0"/>
              </a:spcAft>
              <a:buClr>
                <a:srgbClr val="FFFFFF"/>
              </a:buClr>
              <a:buSzPts val="3200"/>
              <a:buFont typeface="+mj-lt"/>
              <a:buAutoNum type="arabicPeriod" startAt="3"/>
            </a:pPr>
            <a:r>
              <a:rPr lang="fa-IR" sz="4400" b="0" i="0" u="none" strike="noStrike" cap="none" dirty="0">
                <a:solidFill>
                  <a:schemeClr val="bg1"/>
                </a:solidFill>
                <a:latin typeface="Calibri"/>
                <a:ea typeface="Calibri"/>
                <a:cs typeface="B Titr" panose="00000700000000000000" pitchFamily="2" charset="-78"/>
                <a:sym typeface="Calibri"/>
              </a:rPr>
              <a:t>کاربردها:</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 قابل استفاده در طبقه‌بندی و رگرسیون، با کاربردهایی در پزشکی، بازاریابی، تحلیل مالی و غیره.</a:t>
            </a:r>
          </a:p>
          <a:p>
            <a:pPr marL="742950" marR="0" lvl="0" indent="-742950" algn="just" rtl="1">
              <a:spcBef>
                <a:spcPts val="0"/>
              </a:spcBef>
              <a:spcAft>
                <a:spcPts val="0"/>
              </a:spcAft>
              <a:buClr>
                <a:srgbClr val="FFFFFF"/>
              </a:buClr>
              <a:buSzPts val="3200"/>
              <a:buFont typeface="+mj-lt"/>
              <a:buAutoNum type="arabicPeriod" startAt="2"/>
            </a:pPr>
            <a:endParaRPr lang="fa-IR" sz="4400" dirty="0">
              <a:solidFill>
                <a:schemeClr val="bg1"/>
              </a:solidFill>
              <a:latin typeface="Calibri"/>
              <a:ea typeface="Calibri"/>
              <a:cs typeface="B Titr" panose="00000700000000000000" pitchFamily="2" charset="-78"/>
              <a:sym typeface="Calibri"/>
            </a:endParaRPr>
          </a:p>
          <a:p>
            <a:pPr marL="742950" marR="0" lvl="0" indent="-742950" algn="just" rtl="1">
              <a:spcBef>
                <a:spcPts val="0"/>
              </a:spcBef>
              <a:spcAft>
                <a:spcPts val="0"/>
              </a:spcAft>
              <a:buClr>
                <a:srgbClr val="FFFFFF"/>
              </a:buClr>
              <a:buSzPts val="3200"/>
              <a:buFont typeface="+mj-lt"/>
              <a:buAutoNum type="arabicPeriod" startAt="4"/>
            </a:pPr>
            <a:r>
              <a:rPr lang="fa-IR" sz="4400" b="0" i="0" u="none" strike="noStrike" cap="none" dirty="0">
                <a:solidFill>
                  <a:schemeClr val="bg1"/>
                </a:solidFill>
                <a:latin typeface="Calibri"/>
                <a:ea typeface="Calibri"/>
                <a:cs typeface="B Titr" panose="00000700000000000000" pitchFamily="2" charset="-78"/>
                <a:sym typeface="Calibri"/>
              </a:rPr>
              <a:t>مزایا و محدودیت‌ها:</a:t>
            </a:r>
          </a:p>
          <a:p>
            <a:pPr marR="0" lvl="0" algn="just" rtl="1">
              <a:spcBef>
                <a:spcPts val="0"/>
              </a:spcBef>
              <a:spcAft>
                <a:spcPts val="0"/>
              </a:spcAft>
              <a:buClr>
                <a:srgbClr val="FFFFFF"/>
              </a:buClr>
              <a:buSzPts val="3200"/>
            </a:pPr>
            <a:r>
              <a:rPr lang="fa-IR" sz="4400" b="0" i="0" u="none" strike="noStrike" cap="none" dirty="0">
                <a:solidFill>
                  <a:schemeClr val="bg1"/>
                </a:solidFill>
                <a:latin typeface="Calibri"/>
                <a:ea typeface="Calibri"/>
                <a:cs typeface="B Nazanin" panose="00000400000000000000" pitchFamily="2" charset="-78"/>
                <a:sym typeface="Calibri"/>
              </a:rPr>
              <a:t> دقت بالا و مقاومت در برابر بیش‌برازش (</a:t>
            </a:r>
            <a:r>
              <a:rPr lang="en-US" sz="4400" b="0" i="0" u="none" strike="noStrike" cap="none" dirty="0">
                <a:solidFill>
                  <a:schemeClr val="bg1"/>
                </a:solidFill>
                <a:latin typeface="Calibri"/>
                <a:ea typeface="Calibri"/>
                <a:cs typeface="B Nazanin" panose="00000400000000000000" pitchFamily="2" charset="-78"/>
                <a:sym typeface="Calibri"/>
              </a:rPr>
              <a:t>overfitting</a:t>
            </a:r>
            <a:r>
              <a:rPr lang="fa-IR" sz="4400" b="0" i="0" u="none" strike="noStrike" cap="none" dirty="0">
                <a:solidFill>
                  <a:schemeClr val="bg1"/>
                </a:solidFill>
                <a:latin typeface="Calibri"/>
                <a:ea typeface="Calibri"/>
                <a:cs typeface="B Nazanin" panose="00000400000000000000" pitchFamily="2" charset="-78"/>
                <a:sym typeface="Calibri"/>
              </a:rPr>
              <a:t>) </a:t>
            </a:r>
            <a:r>
              <a:rPr lang="en-US" sz="4400" b="0" i="0" u="none" strike="noStrike" cap="none" dirty="0">
                <a:solidFill>
                  <a:schemeClr val="bg1"/>
                </a:solidFill>
                <a:latin typeface="Calibri"/>
                <a:ea typeface="Calibri"/>
                <a:cs typeface="B Nazanin" panose="00000400000000000000" pitchFamily="2" charset="-78"/>
                <a:sym typeface="Calibri"/>
              </a:rPr>
              <a:t>، </a:t>
            </a:r>
            <a:r>
              <a:rPr lang="fa-IR" sz="4400" b="0" i="0" u="none" strike="noStrike" cap="none" dirty="0">
                <a:solidFill>
                  <a:schemeClr val="bg1"/>
                </a:solidFill>
                <a:latin typeface="Calibri"/>
                <a:ea typeface="Calibri"/>
                <a:cs typeface="B Nazanin" panose="00000400000000000000" pitchFamily="2" charset="-78"/>
                <a:sym typeface="Calibri"/>
              </a:rPr>
              <a:t>اما دارای هزینه محاسباتی بالا و پیچیدگی تفسیر.</a:t>
            </a:r>
            <a:endParaRPr lang="fa-IR" sz="4400" dirty="0">
              <a:solidFill>
                <a:schemeClr val="bg1"/>
              </a:solidFill>
              <a:latin typeface="Calibri"/>
              <a:ea typeface="Calibri"/>
              <a:cs typeface="B Nazanin" panose="00000400000000000000" pitchFamily="2" charset="-78"/>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476"/>
        <p:cNvGrpSpPr/>
        <p:nvPr/>
      </p:nvGrpSpPr>
      <p:grpSpPr>
        <a:xfrm>
          <a:off x="0" y="0"/>
          <a:ext cx="0" cy="0"/>
          <a:chOff x="0" y="0"/>
          <a:chExt cx="0" cy="0"/>
        </a:xfrm>
      </p:grpSpPr>
      <p:pic>
        <p:nvPicPr>
          <p:cNvPr id="477" name="Google Shape;477;p18"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78" name="Google Shape;478;p1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18"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sp>
        <p:nvSpPr>
          <p:cNvPr id="4" name="Rectangle 3">
            <a:extLst>
              <a:ext uri="{FF2B5EF4-FFF2-40B4-BE49-F238E27FC236}">
                <a16:creationId xmlns:a16="http://schemas.microsoft.com/office/drawing/2014/main" id="{73A2EB33-9DDC-BA8D-03B1-56BFBFCB4262}"/>
              </a:ext>
            </a:extLst>
          </p:cNvPr>
          <p:cNvSpPr/>
          <p:nvPr/>
        </p:nvSpPr>
        <p:spPr>
          <a:xfrm>
            <a:off x="225500" y="4257288"/>
            <a:ext cx="23936048" cy="5201424"/>
          </a:xfrm>
          <a:prstGeom prst="rect">
            <a:avLst/>
          </a:prstGeom>
          <a:noFill/>
        </p:spPr>
        <p:txBody>
          <a:bodyPr wrap="square" lIns="91440" tIns="45720" rIns="91440" bIns="45720">
            <a:spAutoFit/>
          </a:bodyPr>
          <a:lstStyle/>
          <a:p>
            <a:pPr algn="ctr"/>
            <a:r>
              <a:rPr lang="en-US" sz="1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ighlight>
                  <a:srgbClr val="008080"/>
                </a:highlight>
              </a:rPr>
              <a:t>Thank you for</a:t>
            </a:r>
            <a:endParaRPr lang="fa-IR" sz="1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ighlight>
                <a:srgbClr val="008080"/>
              </a:highlight>
            </a:endParaRPr>
          </a:p>
          <a:p>
            <a:pPr algn="ctr"/>
            <a:r>
              <a:rPr lang="en-US" sz="1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ighlight>
                  <a:srgbClr val="008080"/>
                </a:highlight>
              </a:rPr>
              <a:t> </a:t>
            </a:r>
            <a:r>
              <a:rPr lang="en-US" sz="1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ighlight>
                  <a:srgbClr val="008080"/>
                </a:highlight>
              </a:rPr>
              <a:t>Y</a:t>
            </a:r>
            <a:r>
              <a:rPr lang="en-US" sz="1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ighlight>
                  <a:srgbClr val="008080"/>
                </a:highlight>
              </a:rPr>
              <a:t>our attention</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p:cNvGrpSpPr/>
        <p:nvPr/>
      </p:nvGrpSpPr>
      <p:grpSpPr>
        <a:xfrm>
          <a:off x="0" y="0"/>
          <a:ext cx="0" cy="0"/>
          <a:chOff x="0" y="0"/>
          <a:chExt cx="0" cy="0"/>
        </a:xfrm>
      </p:grpSpPr>
      <p:pic>
        <p:nvPicPr>
          <p:cNvPr id="81" name="Google Shape;81;p4" descr=" "/>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A1FAC1F1-C178-F03D-80B9-F9E3D0CD4768}"/>
              </a:ext>
            </a:extLst>
          </p:cNvPr>
          <p:cNvPicPr preferRelativeResize="0"/>
          <p:nvPr/>
        </p:nvPicPr>
        <p:blipFill rotWithShape="1">
          <a:blip r:embed="rId4">
            <a:alphaModFix/>
          </a:blip>
          <a:srcRect/>
          <a:stretch/>
        </p:blipFill>
        <p:spPr>
          <a:xfrm>
            <a:off x="14201194" y="2446008"/>
            <a:ext cx="9468309" cy="1114051"/>
          </a:xfrm>
          <a:prstGeom prst="rect">
            <a:avLst/>
          </a:prstGeom>
          <a:noFill/>
          <a:ln>
            <a:noFill/>
          </a:ln>
        </p:spPr>
      </p:pic>
      <p:sp>
        <p:nvSpPr>
          <p:cNvPr id="86" name="Google Shape;86;p4"/>
          <p:cNvSpPr/>
          <p:nvPr/>
        </p:nvSpPr>
        <p:spPr>
          <a:xfrm>
            <a:off x="14390244" y="4031861"/>
            <a:ext cx="9279259" cy="6739467"/>
          </a:xfrm>
          <a:prstGeom prst="rect">
            <a:avLst/>
          </a:prstGeom>
          <a:noFill/>
          <a:ln>
            <a:noFill/>
          </a:ln>
        </p:spPr>
        <p:txBody>
          <a:bodyPr spcFirstLastPara="1" wrap="square" lIns="0" tIns="0" rIns="0" bIns="0" anchor="t" anchorCtr="0">
            <a:noAutofit/>
          </a:bodyPr>
          <a:lstStyle/>
          <a:p>
            <a:pPr marR="0" lvl="0" algn="just" rtl="1">
              <a:spcBef>
                <a:spcPts val="0"/>
              </a:spcBef>
              <a:spcAft>
                <a:spcPts val="0"/>
              </a:spcAft>
              <a:buClr>
                <a:srgbClr val="FFFFFF"/>
              </a:buClr>
              <a:buSzPts val="3200"/>
            </a:pPr>
            <a:r>
              <a:rPr lang="fa-IR" sz="5400" b="0" i="0" u="none" strike="noStrike" cap="none" dirty="0">
                <a:solidFill>
                  <a:srgbClr val="FFFFFF"/>
                </a:solidFill>
                <a:latin typeface="Source Code Pro"/>
                <a:ea typeface="Source Code Pro"/>
                <a:cs typeface="B Nazanin" panose="00000400000000000000" pitchFamily="2" charset="-78"/>
                <a:sym typeface="Source Code Pro"/>
              </a:rPr>
              <a:t>درخت تصمیم‌گیری</a:t>
            </a:r>
            <a:r>
              <a:rPr lang="fa-IR" sz="5400" dirty="0">
                <a:solidFill>
                  <a:srgbClr val="FFFFFF"/>
                </a:solidFill>
                <a:latin typeface="Source Code Pro"/>
                <a:ea typeface="Source Code Pro"/>
                <a:cs typeface="B Nazanin" panose="00000400000000000000" pitchFamily="2" charset="-78"/>
                <a:sym typeface="Source Code Pro"/>
              </a:rPr>
              <a:t> (</a:t>
            </a:r>
            <a:r>
              <a:rPr lang="en-US" sz="5400" b="0" i="0" u="none" strike="noStrike" cap="none" dirty="0">
                <a:solidFill>
                  <a:srgbClr val="FFFFFF"/>
                </a:solidFill>
                <a:latin typeface="Source Code Pro"/>
                <a:ea typeface="Source Code Pro"/>
                <a:cs typeface="B Nazanin" panose="00000400000000000000" pitchFamily="2" charset="-78"/>
                <a:sym typeface="Source Code Pro"/>
              </a:rPr>
              <a:t>Decision Tree</a:t>
            </a:r>
            <a:r>
              <a:rPr lang="fa-IR" sz="5400" dirty="0">
                <a:solidFill>
                  <a:srgbClr val="FFFFFF"/>
                </a:solidFill>
                <a:latin typeface="Source Code Pro"/>
                <a:ea typeface="Source Code Pro"/>
                <a:cs typeface="B Nazanin" panose="00000400000000000000" pitchFamily="2" charset="-78"/>
                <a:sym typeface="Source Code Pro"/>
              </a:rPr>
              <a:t>) </a:t>
            </a:r>
            <a:r>
              <a:rPr lang="fa-IR" sz="5400" b="0" i="0" u="none" strike="noStrike" cap="none" dirty="0">
                <a:solidFill>
                  <a:srgbClr val="FFFFFF"/>
                </a:solidFill>
                <a:latin typeface="Source Code Pro"/>
                <a:ea typeface="Source Code Pro"/>
                <a:cs typeface="B Nazanin" panose="00000400000000000000" pitchFamily="2" charset="-78"/>
                <a:sym typeface="Source Code Pro"/>
              </a:rPr>
              <a:t>یک مدل یادگیری ماشین است که با استفاده از ساختار شاخه‌ای، داده‌ها را به بخش‌های مختلف تقسیم کرده و بر اساس قوانین ساده به پیش‌بینی یا طبقه‌بندی داده‌ها می‌پردازد. هر گره در درخت نشان‌دهنده یک ویژگی یا معیار تصمیم‌گیری است که داده‌ها را به زیرگروه‌های مختلف تقسیم می‌کند و این فرآیند تا رسیدن به نتیجه نهایی ادامه می‌یابد.</a:t>
            </a:r>
            <a:endParaRPr lang="en-US" sz="5400" b="0" i="0" u="none" strike="noStrike" cap="none" dirty="0">
              <a:solidFill>
                <a:schemeClr val="dk1"/>
              </a:solidFill>
              <a:latin typeface="Calibri"/>
              <a:ea typeface="Calibri"/>
              <a:cs typeface="B Nazanin" panose="00000400000000000000" pitchFamily="2" charset="-78"/>
              <a:sym typeface="Calibri"/>
            </a:endParaRPr>
          </a:p>
        </p:txBody>
      </p:sp>
      <p:sp>
        <p:nvSpPr>
          <p:cNvPr id="84" name="Google Shape;84;p4"/>
          <p:cNvSpPr/>
          <p:nvPr/>
        </p:nvSpPr>
        <p:spPr>
          <a:xfrm>
            <a:off x="15772406" y="2462174"/>
            <a:ext cx="6514934" cy="11140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مروری بر درختان تصمیم</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pic>
        <p:nvPicPr>
          <p:cNvPr id="3" name="Google Shape;32;p2" descr=" ">
            <a:extLst>
              <a:ext uri="{FF2B5EF4-FFF2-40B4-BE49-F238E27FC236}">
                <a16:creationId xmlns:a16="http://schemas.microsoft.com/office/drawing/2014/main" id="{9E5391AD-8A06-4645-49AE-2E82E91FFFAC}"/>
              </a:ext>
            </a:extLst>
          </p:cNvPr>
          <p:cNvPicPr preferRelativeResize="0"/>
          <p:nvPr/>
        </p:nvPicPr>
        <p:blipFill rotWithShape="1">
          <a:blip r:embed="rId4">
            <a:alphaModFix/>
          </a:blip>
          <a:srcRect/>
          <a:stretch/>
        </p:blipFill>
        <p:spPr>
          <a:xfrm>
            <a:off x="3880614" y="2495576"/>
            <a:ext cx="9468309" cy="1114051"/>
          </a:xfrm>
          <a:prstGeom prst="rect">
            <a:avLst/>
          </a:prstGeom>
          <a:noFill/>
          <a:ln>
            <a:noFill/>
          </a:ln>
        </p:spPr>
      </p:pic>
      <p:sp>
        <p:nvSpPr>
          <p:cNvPr id="4" name="Google Shape;86;p4">
            <a:extLst>
              <a:ext uri="{FF2B5EF4-FFF2-40B4-BE49-F238E27FC236}">
                <a16:creationId xmlns:a16="http://schemas.microsoft.com/office/drawing/2014/main" id="{463E5B83-547E-588C-B570-4488AE85C145}"/>
              </a:ext>
            </a:extLst>
          </p:cNvPr>
          <p:cNvSpPr/>
          <p:nvPr/>
        </p:nvSpPr>
        <p:spPr>
          <a:xfrm>
            <a:off x="4204390" y="4065264"/>
            <a:ext cx="9279259" cy="7714011"/>
          </a:xfrm>
          <a:prstGeom prst="rect">
            <a:avLst/>
          </a:prstGeom>
          <a:noFill/>
          <a:ln>
            <a:noFill/>
          </a:ln>
        </p:spPr>
        <p:txBody>
          <a:bodyPr spcFirstLastPara="1" wrap="square" lIns="0" tIns="0" rIns="0" bIns="0" anchor="t" anchorCtr="0">
            <a:noAutofit/>
          </a:bodyPr>
          <a:lstStyle/>
          <a:p>
            <a:pPr marR="0" lvl="0" algn="just" rtl="1">
              <a:spcBef>
                <a:spcPts val="0"/>
              </a:spcBef>
              <a:spcAft>
                <a:spcPts val="0"/>
              </a:spcAft>
              <a:buClr>
                <a:srgbClr val="FFFFFF"/>
              </a:buClr>
              <a:buSzPts val="3200"/>
            </a:pPr>
            <a:r>
              <a:rPr lang="fa-IR" sz="5400" b="0" i="0" u="none" strike="noStrike" cap="none" dirty="0">
                <a:solidFill>
                  <a:srgbClr val="FFFFFF"/>
                </a:solidFill>
                <a:latin typeface="Source Code Pro"/>
                <a:ea typeface="Source Code Pro"/>
                <a:cs typeface="B Nazanin" panose="00000400000000000000" pitchFamily="2" charset="-78"/>
                <a:sym typeface="Source Code Pro"/>
              </a:rPr>
              <a:t>با وجود کاربردی بودن درختان تصمیم، استفاده از یک درخت تنها می‌تواند منجر به بیش‌برازش (</a:t>
            </a:r>
            <a:r>
              <a:rPr lang="en-US" sz="5400" b="0" i="0" u="none" strike="noStrike" cap="none" dirty="0">
                <a:solidFill>
                  <a:srgbClr val="FFFFFF"/>
                </a:solidFill>
                <a:latin typeface="Source Code Pro"/>
                <a:ea typeface="Source Code Pro"/>
                <a:cs typeface="B Nazanin" panose="00000400000000000000" pitchFamily="2" charset="-78"/>
                <a:sym typeface="Source Code Pro"/>
              </a:rPr>
              <a:t>overfitting</a:t>
            </a:r>
            <a:r>
              <a:rPr lang="fa-IR" sz="5400" b="0" i="0" u="none" strike="noStrike" cap="none" dirty="0">
                <a:solidFill>
                  <a:srgbClr val="FFFFFF"/>
                </a:solidFill>
                <a:latin typeface="Source Code Pro"/>
                <a:ea typeface="Source Code Pro"/>
                <a:cs typeface="B Nazanin" panose="00000400000000000000" pitchFamily="2" charset="-78"/>
                <a:sym typeface="Source Code Pro"/>
              </a:rPr>
              <a:t>) شود، به خصوص زمانی که داده‌های آموزشی دارای نویز یا پیچیدگی زیادی باشند. همچنین، یک درخت تصمیم‌گیری ممکن است در مقایسه با مدل‌های ترکیبی دقت کمتری داشته باشد و حساسیت بیشتری نسبت به تغییرات جزئی در داده‌ها داشته باشد.</a:t>
            </a:r>
            <a:endParaRPr lang="en-US" sz="5400" b="0" i="0" u="none" strike="noStrike" cap="none" dirty="0">
              <a:solidFill>
                <a:schemeClr val="dk1"/>
              </a:solidFill>
              <a:latin typeface="Calibri"/>
              <a:ea typeface="Calibri"/>
              <a:cs typeface="B Nazanin" panose="00000400000000000000" pitchFamily="2" charset="-78"/>
              <a:sym typeface="Calibri"/>
            </a:endParaRPr>
          </a:p>
        </p:txBody>
      </p:sp>
      <p:sp>
        <p:nvSpPr>
          <p:cNvPr id="5" name="Google Shape;84;p4">
            <a:extLst>
              <a:ext uri="{FF2B5EF4-FFF2-40B4-BE49-F238E27FC236}">
                <a16:creationId xmlns:a16="http://schemas.microsoft.com/office/drawing/2014/main" id="{4025B6C0-7665-0384-9219-CBA0A3295333}"/>
              </a:ext>
            </a:extLst>
          </p:cNvPr>
          <p:cNvSpPr/>
          <p:nvPr/>
        </p:nvSpPr>
        <p:spPr>
          <a:xfrm>
            <a:off x="4557637" y="2639540"/>
            <a:ext cx="8070532" cy="8261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F0C3"/>
              </a:buClr>
              <a:buSzPts val="8000"/>
              <a:buFont typeface="Source Code Pro"/>
              <a:buNone/>
            </a:pPr>
            <a:r>
              <a:rPr lang="fa-IR" sz="4800" b="1" i="0" u="none" strike="noStrike" cap="none" dirty="0">
                <a:solidFill>
                  <a:schemeClr val="bg1"/>
                </a:solidFill>
                <a:latin typeface="Source Code Pro"/>
                <a:ea typeface="Source Code Pro"/>
                <a:cs typeface="B Nazanin" panose="00000400000000000000" pitchFamily="2" charset="-78"/>
                <a:sym typeface="Source Code Pro"/>
              </a:rPr>
              <a:t>محدودیت‌های یک درخت تصمیم تنها</a:t>
            </a:r>
            <a:endParaRPr lang="en-US" sz="4800" b="0" i="0" u="none" strike="noStrike" cap="none" dirty="0">
              <a:solidFill>
                <a:schemeClr val="bg1"/>
              </a:solidFill>
              <a:latin typeface="Calibri"/>
              <a:ea typeface="Calibri"/>
              <a:cs typeface="B Nazanin" panose="00000400000000000000" pitchFamily="2" charset="-78"/>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randombar(horizontal)">
                                      <p:cBhvr>
                                        <p:cTn id="11" dur="500"/>
                                        <p:tgtEl>
                                          <p:spTgt spid="8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4"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65CEE96E-0F16-58EB-120D-9752F74A5D43}"/>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DBED0C1B-2BF8-C0C4-5A51-55ACA1D2A534}"/>
              </a:ext>
            </a:extLst>
          </p:cNvPr>
          <p:cNvPicPr preferRelativeResize="0"/>
          <p:nvPr/>
        </p:nvPicPr>
        <p:blipFill rotWithShape="1">
          <a:blip r:embed="rId3">
            <a:alphaModFix/>
          </a:blip>
          <a:srcRect/>
          <a:stretch/>
        </p:blipFill>
        <p:spPr>
          <a:xfrm>
            <a:off x="0" y="2266925"/>
            <a:ext cx="4712289" cy="9848875"/>
          </a:xfrm>
          <a:prstGeom prst="rect">
            <a:avLst/>
          </a:prstGeom>
          <a:noFill/>
          <a:ln>
            <a:noFill/>
          </a:ln>
        </p:spPr>
      </p:pic>
      <p:sp>
        <p:nvSpPr>
          <p:cNvPr id="82" name="Google Shape;82;p4">
            <a:extLst>
              <a:ext uri="{FF2B5EF4-FFF2-40B4-BE49-F238E27FC236}">
                <a16:creationId xmlns:a16="http://schemas.microsoft.com/office/drawing/2014/main" id="{1ABA7DE3-D672-334C-D09E-D7776AEA6F9D}"/>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6FC7C6F8-837B-B946-1AC8-EFEF2EAF6E7D}"/>
              </a:ext>
            </a:extLst>
          </p:cNvPr>
          <p:cNvPicPr preferRelativeResize="0"/>
          <p:nvPr/>
        </p:nvPicPr>
        <p:blipFill rotWithShape="1">
          <a:blip r:embed="rId4">
            <a:alphaModFix/>
          </a:blip>
          <a:srcRect/>
          <a:stretch/>
        </p:blipFill>
        <p:spPr>
          <a:xfrm>
            <a:off x="4015340" y="208905"/>
            <a:ext cx="9468309" cy="1114051"/>
          </a:xfrm>
          <a:prstGeom prst="rect">
            <a:avLst/>
          </a:prstGeom>
          <a:noFill/>
          <a:ln>
            <a:noFill/>
          </a:ln>
        </p:spPr>
      </p:pic>
      <p:pic>
        <p:nvPicPr>
          <p:cNvPr id="8" name="Picture 7">
            <a:extLst>
              <a:ext uri="{FF2B5EF4-FFF2-40B4-BE49-F238E27FC236}">
                <a16:creationId xmlns:a16="http://schemas.microsoft.com/office/drawing/2014/main" id="{DC6F9F4F-B0D5-5989-F574-858FFF4E844C}"/>
              </a:ext>
            </a:extLst>
          </p:cNvPr>
          <p:cNvPicPr>
            <a:picLocks noChangeAspect="1"/>
          </p:cNvPicPr>
          <p:nvPr/>
        </p:nvPicPr>
        <p:blipFill>
          <a:blip r:embed="rId5"/>
          <a:stretch>
            <a:fillRect/>
          </a:stretch>
        </p:blipFill>
        <p:spPr>
          <a:xfrm>
            <a:off x="13668957" y="2266925"/>
            <a:ext cx="10210027" cy="8248675"/>
          </a:xfrm>
          <a:prstGeom prst="rect">
            <a:avLst/>
          </a:prstGeom>
        </p:spPr>
      </p:pic>
      <p:sp>
        <p:nvSpPr>
          <p:cNvPr id="12" name="TextBox 11">
            <a:extLst>
              <a:ext uri="{FF2B5EF4-FFF2-40B4-BE49-F238E27FC236}">
                <a16:creationId xmlns:a16="http://schemas.microsoft.com/office/drawing/2014/main" id="{6B23A6B0-1AF1-07B7-3AF4-AA55FD7E70E4}"/>
              </a:ext>
            </a:extLst>
          </p:cNvPr>
          <p:cNvSpPr txBox="1"/>
          <p:nvPr/>
        </p:nvSpPr>
        <p:spPr>
          <a:xfrm>
            <a:off x="5276173" y="411987"/>
            <a:ext cx="6946641" cy="707886"/>
          </a:xfrm>
          <a:prstGeom prst="rect">
            <a:avLst/>
          </a:prstGeom>
          <a:noFill/>
        </p:spPr>
        <p:txBody>
          <a:bodyPr wrap="square">
            <a:spAutoFit/>
          </a:bodyPr>
          <a:lstStyle/>
          <a:p>
            <a:r>
              <a:rPr lang="en-US" sz="4000" dirty="0">
                <a:solidFill>
                  <a:schemeClr val="bg1"/>
                </a:solidFill>
                <a:latin typeface="Arial Rounded MT Bold" panose="020F0704030504030204" pitchFamily="34" charset="0"/>
              </a:rPr>
              <a:t>Example of Decision Tree</a:t>
            </a:r>
          </a:p>
        </p:txBody>
      </p:sp>
      <p:pic>
        <p:nvPicPr>
          <p:cNvPr id="14" name="Picture 13">
            <a:extLst>
              <a:ext uri="{FF2B5EF4-FFF2-40B4-BE49-F238E27FC236}">
                <a16:creationId xmlns:a16="http://schemas.microsoft.com/office/drawing/2014/main" id="{C12A4A27-F95F-AEAD-0844-175075CC83BE}"/>
              </a:ext>
            </a:extLst>
          </p:cNvPr>
          <p:cNvPicPr>
            <a:picLocks noChangeAspect="1"/>
          </p:cNvPicPr>
          <p:nvPr/>
        </p:nvPicPr>
        <p:blipFill>
          <a:blip r:embed="rId6"/>
          <a:stretch>
            <a:fillRect/>
          </a:stretch>
        </p:blipFill>
        <p:spPr>
          <a:xfrm>
            <a:off x="2787963" y="5791672"/>
            <a:ext cx="10695686" cy="4723928"/>
          </a:xfrm>
          <a:prstGeom prst="rect">
            <a:avLst/>
          </a:prstGeom>
        </p:spPr>
      </p:pic>
    </p:spTree>
    <p:extLst>
      <p:ext uri="{BB962C8B-B14F-4D97-AF65-F5344CB8AC3E}">
        <p14:creationId xmlns:p14="http://schemas.microsoft.com/office/powerpoint/2010/main" val="203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D1D05424-C837-4C67-7709-BA489146D4CB}"/>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2EF50725-0274-B5E8-B98C-781A08367DFB}"/>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E5A1BC09-EDE9-3E1F-4589-996285A9B402}"/>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A267668F-9E80-27DB-F8BB-9D456FCE8FE5}"/>
              </a:ext>
            </a:extLst>
          </p:cNvPr>
          <p:cNvPicPr preferRelativeResize="0"/>
          <p:nvPr/>
        </p:nvPicPr>
        <p:blipFill rotWithShape="1">
          <a:blip r:embed="rId4">
            <a:alphaModFix/>
          </a:blip>
          <a:srcRect/>
          <a:stretch/>
        </p:blipFill>
        <p:spPr>
          <a:xfrm>
            <a:off x="14201194" y="2446008"/>
            <a:ext cx="9468309" cy="1114051"/>
          </a:xfrm>
          <a:prstGeom prst="rect">
            <a:avLst/>
          </a:prstGeom>
          <a:noFill/>
          <a:ln>
            <a:noFill/>
          </a:ln>
        </p:spPr>
      </p:pic>
      <p:sp>
        <p:nvSpPr>
          <p:cNvPr id="86" name="Google Shape;86;p4">
            <a:extLst>
              <a:ext uri="{FF2B5EF4-FFF2-40B4-BE49-F238E27FC236}">
                <a16:creationId xmlns:a16="http://schemas.microsoft.com/office/drawing/2014/main" id="{D4D0B030-21EA-7255-117D-87C6DB27E8AC}"/>
              </a:ext>
            </a:extLst>
          </p:cNvPr>
          <p:cNvSpPr/>
          <p:nvPr/>
        </p:nvSpPr>
        <p:spPr>
          <a:xfrm>
            <a:off x="14390244" y="4031861"/>
            <a:ext cx="9279259" cy="8937690"/>
          </a:xfrm>
          <a:prstGeom prst="rect">
            <a:avLst/>
          </a:prstGeom>
          <a:noFill/>
          <a:ln>
            <a:noFill/>
          </a:ln>
        </p:spPr>
        <p:txBody>
          <a:bodyPr spcFirstLastPara="1" wrap="square" lIns="0" tIns="0" rIns="0" bIns="0" anchor="t" anchorCtr="0">
            <a:noAutofit/>
          </a:bodyPr>
          <a:lstStyle/>
          <a:p>
            <a:pPr marL="685800" marR="0" lvl="0" indent="-685800" algn="just" rtl="1">
              <a:spcBef>
                <a:spcPts val="0"/>
              </a:spcBef>
              <a:spcAft>
                <a:spcPts val="0"/>
              </a:spcAft>
              <a:buClr>
                <a:srgbClr val="FFFFFF"/>
              </a:buClr>
              <a:buSzPts val="3200"/>
              <a:buFont typeface="Arial" panose="020B0604020202020204" pitchFamily="34" charset="0"/>
              <a:buChar char="•"/>
            </a:pPr>
            <a:r>
              <a:rPr lang="fa-IR" sz="4800" b="0" i="0" u="none" strike="noStrike" cap="none" dirty="0">
                <a:solidFill>
                  <a:srgbClr val="FFFFFF"/>
                </a:solidFill>
                <a:latin typeface="Source Code Pro"/>
                <a:ea typeface="Source Code Pro"/>
                <a:cs typeface="B Nazanin" panose="00000400000000000000" pitchFamily="2" charset="-78"/>
                <a:sym typeface="Source Code Pro"/>
              </a:rPr>
              <a:t>جنگل تصادفی (</a:t>
            </a:r>
            <a:r>
              <a:rPr lang="en-US" sz="4800" b="0" i="0" u="none" strike="noStrike" cap="none" dirty="0">
                <a:solidFill>
                  <a:srgbClr val="FFFFFF"/>
                </a:solidFill>
                <a:latin typeface="Source Code Pro"/>
                <a:ea typeface="Source Code Pro"/>
                <a:cs typeface="B Nazanin" panose="00000400000000000000" pitchFamily="2" charset="-78"/>
                <a:sym typeface="Source Code Pro"/>
              </a:rPr>
              <a:t>Random Forest</a:t>
            </a:r>
            <a:r>
              <a:rPr lang="fa-IR" sz="4800" b="0" i="0" u="none" strike="noStrike" cap="none" dirty="0">
                <a:solidFill>
                  <a:srgbClr val="FFFFFF"/>
                </a:solidFill>
                <a:latin typeface="Source Code Pro"/>
                <a:ea typeface="Source Code Pro"/>
                <a:cs typeface="B Nazanin" panose="00000400000000000000" pitchFamily="2" charset="-78"/>
                <a:sym typeface="Source Code Pro"/>
              </a:rPr>
              <a:t>) یک الگوریتم یادگیری ماشین است که از ترکیب چندین درخت تصمیم‌گیری برای بهبود دقت پیش‌بینی و کاهش بیش‌برازش (</a:t>
            </a:r>
            <a:r>
              <a:rPr lang="en-US" sz="4800" b="0" i="0" u="none" strike="noStrike" cap="none" dirty="0">
                <a:solidFill>
                  <a:srgbClr val="FFFFFF"/>
                </a:solidFill>
                <a:latin typeface="Source Code Pro"/>
                <a:ea typeface="Source Code Pro"/>
                <a:cs typeface="B Nazanin" panose="00000400000000000000" pitchFamily="2" charset="-78"/>
                <a:sym typeface="Source Code Pro"/>
              </a:rPr>
              <a:t>overfitting</a:t>
            </a:r>
            <a:r>
              <a:rPr lang="fa-IR" sz="4800" b="0" i="0" u="none" strike="noStrike" cap="none" dirty="0">
                <a:solidFill>
                  <a:srgbClr val="FFFFFF"/>
                </a:solidFill>
                <a:latin typeface="Source Code Pro"/>
                <a:ea typeface="Source Code Pro"/>
                <a:cs typeface="B Nazanin" panose="00000400000000000000" pitchFamily="2" charset="-78"/>
                <a:sym typeface="Source Code Pro"/>
              </a:rPr>
              <a:t>) استفاده می‌کند. این روش که به عنوان یک مدل "تجمعی" یا "انبوه" شناخته می‌شود، با ایجاد تعداد زیادی درخت تصمیم‌گیری و ترکیب نتایج آن‌ها، به تصمیم نهایی می‌رسد. هر یک از این درختان از یک زیرمجموعه تصادفی داده‌ها و ویژگی‌ها استفاده می‌کند که تنوع مدل‌ها را افزایش داده و دقت کلی را بهبود می‌بخشد.</a:t>
            </a:r>
            <a:endParaRPr lang="en-US" sz="4800" b="0" i="0" u="none" strike="noStrike" cap="none" dirty="0">
              <a:solidFill>
                <a:schemeClr val="dk1"/>
              </a:solidFill>
              <a:latin typeface="Calibri"/>
              <a:ea typeface="Calibri"/>
              <a:cs typeface="B Nazanin" panose="00000400000000000000" pitchFamily="2" charset="-78"/>
              <a:sym typeface="Calibri"/>
            </a:endParaRPr>
          </a:p>
        </p:txBody>
      </p:sp>
      <p:sp>
        <p:nvSpPr>
          <p:cNvPr id="84" name="Google Shape;84;p4">
            <a:extLst>
              <a:ext uri="{FF2B5EF4-FFF2-40B4-BE49-F238E27FC236}">
                <a16:creationId xmlns:a16="http://schemas.microsoft.com/office/drawing/2014/main" id="{EC1C5F7B-0777-EAF6-54BA-48A9EE365A3B}"/>
              </a:ext>
            </a:extLst>
          </p:cNvPr>
          <p:cNvSpPr/>
          <p:nvPr/>
        </p:nvSpPr>
        <p:spPr>
          <a:xfrm>
            <a:off x="15772406" y="2462174"/>
            <a:ext cx="6514934" cy="11140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F0C3"/>
              </a:buClr>
              <a:buSzPts val="8000"/>
              <a:buFont typeface="Source Code Pro"/>
              <a:buNone/>
            </a:pPr>
            <a:r>
              <a:rPr lang="fa-IR" sz="6000" b="1" i="0" u="none" strike="noStrike" cap="none" dirty="0">
                <a:solidFill>
                  <a:schemeClr val="bg1"/>
                </a:solidFill>
                <a:latin typeface="Source Code Pro"/>
                <a:ea typeface="Source Code Pro"/>
                <a:cs typeface="B Nazanin" panose="00000400000000000000" pitchFamily="2" charset="-78"/>
                <a:sym typeface="Source Code Pro"/>
              </a:rPr>
              <a:t>جنگل تصادفی چیست؟</a:t>
            </a:r>
            <a:endParaRPr lang="en-US" sz="6000" b="0" i="0" u="none" strike="noStrike" cap="none" dirty="0">
              <a:solidFill>
                <a:schemeClr val="bg1"/>
              </a:solidFill>
              <a:latin typeface="Calibri"/>
              <a:ea typeface="Calibri"/>
              <a:cs typeface="B Nazanin" panose="00000400000000000000" pitchFamily="2" charset="-78"/>
              <a:sym typeface="Calibri"/>
            </a:endParaRPr>
          </a:p>
        </p:txBody>
      </p:sp>
      <p:pic>
        <p:nvPicPr>
          <p:cNvPr id="3" name="Google Shape;32;p2" descr=" ">
            <a:extLst>
              <a:ext uri="{FF2B5EF4-FFF2-40B4-BE49-F238E27FC236}">
                <a16:creationId xmlns:a16="http://schemas.microsoft.com/office/drawing/2014/main" id="{624E626A-CCA5-CF3B-2EC7-4288F12B36F6}"/>
              </a:ext>
            </a:extLst>
          </p:cNvPr>
          <p:cNvPicPr preferRelativeResize="0"/>
          <p:nvPr/>
        </p:nvPicPr>
        <p:blipFill rotWithShape="1">
          <a:blip r:embed="rId4">
            <a:alphaModFix/>
          </a:blip>
          <a:srcRect/>
          <a:stretch/>
        </p:blipFill>
        <p:spPr>
          <a:xfrm>
            <a:off x="3880614" y="2495576"/>
            <a:ext cx="9468309" cy="1114051"/>
          </a:xfrm>
          <a:prstGeom prst="rect">
            <a:avLst/>
          </a:prstGeom>
          <a:noFill/>
          <a:ln>
            <a:noFill/>
          </a:ln>
        </p:spPr>
      </p:pic>
      <p:sp>
        <p:nvSpPr>
          <p:cNvPr id="4" name="Google Shape;86;p4">
            <a:extLst>
              <a:ext uri="{FF2B5EF4-FFF2-40B4-BE49-F238E27FC236}">
                <a16:creationId xmlns:a16="http://schemas.microsoft.com/office/drawing/2014/main" id="{CF74BE77-985E-5107-A687-D09198667977}"/>
              </a:ext>
            </a:extLst>
          </p:cNvPr>
          <p:cNvSpPr/>
          <p:nvPr/>
        </p:nvSpPr>
        <p:spPr>
          <a:xfrm>
            <a:off x="4204390" y="4065264"/>
            <a:ext cx="9279259" cy="7714011"/>
          </a:xfrm>
          <a:prstGeom prst="rect">
            <a:avLst/>
          </a:prstGeom>
          <a:noFill/>
          <a:ln>
            <a:noFill/>
          </a:ln>
        </p:spPr>
        <p:txBody>
          <a:bodyPr spcFirstLastPara="1" wrap="square" lIns="0" tIns="0" rIns="0" bIns="0" anchor="t" anchorCtr="0">
            <a:noAutofit/>
          </a:bodyPr>
          <a:lstStyle/>
          <a:p>
            <a:pPr marL="685800" marR="0" lvl="0" indent="-685800" algn="just" rtl="1">
              <a:spcBef>
                <a:spcPts val="0"/>
              </a:spcBef>
              <a:spcAft>
                <a:spcPts val="0"/>
              </a:spcAft>
              <a:buClr>
                <a:srgbClr val="FFFFFF"/>
              </a:buClr>
              <a:buSzPts val="3200"/>
              <a:buFont typeface="Arial" panose="020B0604020202020204" pitchFamily="34" charset="0"/>
              <a:buChar char="•"/>
            </a:pPr>
            <a:r>
              <a:rPr lang="fa-IR" sz="5400" b="0" i="0" u="none" strike="noStrike" cap="none" dirty="0">
                <a:solidFill>
                  <a:srgbClr val="FFFFFF"/>
                </a:solidFill>
                <a:latin typeface="Source Code Pro"/>
                <a:ea typeface="Source Code Pro"/>
                <a:cs typeface="B Nazanin" panose="00000400000000000000" pitchFamily="2" charset="-78"/>
                <a:sym typeface="Source Code Pro"/>
              </a:rPr>
              <a:t>در جنگل تصادفی، اصطلاح "جنگل" به مجموعه‌ای از درختان تصمیم‌گیری اشاره دارد. این درختان به صورت موازی ساخته می‌شوند و هر کدام به صورت مستقل پیش‌بینی‌هایی انجام می‌دهند. در نهایت، با ترکیب و رای‌گیری از تمام درختان، الگوریتم به یک پیش‌بینی یا تصمیم‌گیری نهایی می‌رسد که از دقت و پایداری بیشتری برخوردار است.</a:t>
            </a:r>
            <a:endParaRPr lang="en-US" sz="5400" b="0" i="0" u="none" strike="noStrike" cap="none" dirty="0">
              <a:solidFill>
                <a:schemeClr val="dk1"/>
              </a:solidFill>
              <a:latin typeface="Calibri"/>
              <a:ea typeface="Calibri"/>
              <a:cs typeface="B Nazanin" panose="00000400000000000000" pitchFamily="2" charset="-78"/>
              <a:sym typeface="Calibri"/>
            </a:endParaRPr>
          </a:p>
        </p:txBody>
      </p:sp>
      <p:sp>
        <p:nvSpPr>
          <p:cNvPr id="5" name="Google Shape;84;p4">
            <a:extLst>
              <a:ext uri="{FF2B5EF4-FFF2-40B4-BE49-F238E27FC236}">
                <a16:creationId xmlns:a16="http://schemas.microsoft.com/office/drawing/2014/main" id="{20E2DC4F-4071-40B8-1F8F-81B83A013AB6}"/>
              </a:ext>
            </a:extLst>
          </p:cNvPr>
          <p:cNvSpPr/>
          <p:nvPr/>
        </p:nvSpPr>
        <p:spPr>
          <a:xfrm>
            <a:off x="4381012" y="2639540"/>
            <a:ext cx="8926013" cy="8261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F0C3"/>
              </a:buClr>
              <a:buSzPts val="8000"/>
              <a:buFont typeface="Source Code Pro"/>
              <a:buNone/>
            </a:pPr>
            <a:r>
              <a:rPr lang="fa-IR" sz="4800" b="1" i="0" u="none" strike="noStrike" cap="none" dirty="0">
                <a:solidFill>
                  <a:schemeClr val="bg1"/>
                </a:solidFill>
                <a:latin typeface="Source Code Pro"/>
                <a:ea typeface="Source Code Pro"/>
                <a:cs typeface="B Nazanin" panose="00000400000000000000" pitchFamily="2" charset="-78"/>
                <a:sym typeface="Source Code Pro"/>
              </a:rPr>
              <a:t>توضیح مفهوم "جنگل" در جنگل تصادفی</a:t>
            </a:r>
            <a:endParaRPr lang="en-US" sz="48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387106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Effect transition="in" filter="fade">
                                      <p:cBhvr>
                                        <p:cTn id="9" dur="1000"/>
                                        <p:tgtEl>
                                          <p:spTgt spid="81"/>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82"/>
                                        </p:tgtEl>
                                        <p:attrNameLst>
                                          <p:attrName>style.visibility</p:attrName>
                                        </p:attrNameLst>
                                      </p:cBhvr>
                                      <p:to>
                                        <p:strVal val="visible"/>
                                      </p:to>
                                    </p:set>
                                    <p:anim calcmode="lin" valueType="num">
                                      <p:cBhvr>
                                        <p:cTn id="12" dur="1000" fill="hold"/>
                                        <p:tgtEl>
                                          <p:spTgt spid="82"/>
                                        </p:tgtEl>
                                        <p:attrNameLst>
                                          <p:attrName>ppt_w</p:attrName>
                                        </p:attrNameLst>
                                      </p:cBhvr>
                                      <p:tavLst>
                                        <p:tav tm="0">
                                          <p:val>
                                            <p:fltVal val="0"/>
                                          </p:val>
                                        </p:tav>
                                        <p:tav tm="100000">
                                          <p:val>
                                            <p:strVal val="#ppt_w"/>
                                          </p:val>
                                        </p:tav>
                                      </p:tavLst>
                                    </p:anim>
                                    <p:anim calcmode="lin" valueType="num">
                                      <p:cBhvr>
                                        <p:cTn id="13" dur="1000" fill="hold"/>
                                        <p:tgtEl>
                                          <p:spTgt spid="82"/>
                                        </p:tgtEl>
                                        <p:attrNameLst>
                                          <p:attrName>ppt_h</p:attrName>
                                        </p:attrNameLst>
                                      </p:cBhvr>
                                      <p:tavLst>
                                        <p:tav tm="0">
                                          <p:val>
                                            <p:fltVal val="0"/>
                                          </p:val>
                                        </p:tav>
                                        <p:tav tm="100000">
                                          <p:val>
                                            <p:strVal val="#ppt_h"/>
                                          </p:val>
                                        </p:tav>
                                      </p:tavLst>
                                    </p:anim>
                                    <p:animEffect transition="in" filter="fade">
                                      <p:cBhvr>
                                        <p:cTn id="14" dur="1000"/>
                                        <p:tgtEl>
                                          <p:spTgt spid="82"/>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 calcmode="lin" valueType="num">
                                      <p:cBhvr>
                                        <p:cTn id="22" dur="1000" fill="hold"/>
                                        <p:tgtEl>
                                          <p:spTgt spid="86"/>
                                        </p:tgtEl>
                                        <p:attrNameLst>
                                          <p:attrName>ppt_w</p:attrName>
                                        </p:attrNameLst>
                                      </p:cBhvr>
                                      <p:tavLst>
                                        <p:tav tm="0">
                                          <p:val>
                                            <p:fltVal val="0"/>
                                          </p:val>
                                        </p:tav>
                                        <p:tav tm="100000">
                                          <p:val>
                                            <p:strVal val="#ppt_w"/>
                                          </p:val>
                                        </p:tav>
                                      </p:tavLst>
                                    </p:anim>
                                    <p:anim calcmode="lin" valueType="num">
                                      <p:cBhvr>
                                        <p:cTn id="23" dur="1000" fill="hold"/>
                                        <p:tgtEl>
                                          <p:spTgt spid="86"/>
                                        </p:tgtEl>
                                        <p:attrNameLst>
                                          <p:attrName>ppt_h</p:attrName>
                                        </p:attrNameLst>
                                      </p:cBhvr>
                                      <p:tavLst>
                                        <p:tav tm="0">
                                          <p:val>
                                            <p:fltVal val="0"/>
                                          </p:val>
                                        </p:tav>
                                        <p:tav tm="100000">
                                          <p:val>
                                            <p:strVal val="#ppt_h"/>
                                          </p:val>
                                        </p:tav>
                                      </p:tavLst>
                                    </p:anim>
                                    <p:animEffect transition="in" filter="fade">
                                      <p:cBhvr>
                                        <p:cTn id="24" dur="1000"/>
                                        <p:tgtEl>
                                          <p:spTgt spid="8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1000" fill="hold"/>
                                        <p:tgtEl>
                                          <p:spTgt spid="84"/>
                                        </p:tgtEl>
                                        <p:attrNameLst>
                                          <p:attrName>ppt_w</p:attrName>
                                        </p:attrNameLst>
                                      </p:cBhvr>
                                      <p:tavLst>
                                        <p:tav tm="0">
                                          <p:val>
                                            <p:fltVal val="0"/>
                                          </p:val>
                                        </p:tav>
                                        <p:tav tm="100000">
                                          <p:val>
                                            <p:strVal val="#ppt_w"/>
                                          </p:val>
                                        </p:tav>
                                      </p:tavLst>
                                    </p:anim>
                                    <p:anim calcmode="lin" valueType="num">
                                      <p:cBhvr>
                                        <p:cTn id="28" dur="1000" fill="hold"/>
                                        <p:tgtEl>
                                          <p:spTgt spid="84"/>
                                        </p:tgtEl>
                                        <p:attrNameLst>
                                          <p:attrName>ppt_h</p:attrName>
                                        </p:attrNameLst>
                                      </p:cBhvr>
                                      <p:tavLst>
                                        <p:tav tm="0">
                                          <p:val>
                                            <p:fltVal val="0"/>
                                          </p:val>
                                        </p:tav>
                                        <p:tav tm="100000">
                                          <p:val>
                                            <p:strVal val="#ppt_h"/>
                                          </p:val>
                                        </p:tav>
                                      </p:tavLst>
                                    </p:anim>
                                    <p:animEffect transition="in" filter="fade">
                                      <p:cBhvr>
                                        <p:cTn id="29" dur="1000"/>
                                        <p:tgtEl>
                                          <p:spTgt spid="84"/>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fltVal val="0"/>
                                          </p:val>
                                        </p:tav>
                                        <p:tav tm="100000">
                                          <p:val>
                                            <p:strVal val="#ppt_w"/>
                                          </p:val>
                                        </p:tav>
                                      </p:tavLst>
                                    </p:anim>
                                    <p:anim calcmode="lin" valueType="num">
                                      <p:cBhvr>
                                        <p:cTn id="33" dur="1000" fill="hold"/>
                                        <p:tgtEl>
                                          <p:spTgt spid="3"/>
                                        </p:tgtEl>
                                        <p:attrNameLst>
                                          <p:attrName>ppt_h</p:attrName>
                                        </p:attrNameLst>
                                      </p:cBhvr>
                                      <p:tavLst>
                                        <p:tav tm="0">
                                          <p:val>
                                            <p:fltVal val="0"/>
                                          </p:val>
                                        </p:tav>
                                        <p:tav tm="100000">
                                          <p:val>
                                            <p:strVal val="#ppt_h"/>
                                          </p:val>
                                        </p:tav>
                                      </p:tavLst>
                                    </p:anim>
                                    <p:animEffect transition="in" filter="fade">
                                      <p:cBhvr>
                                        <p:cTn id="34" dur="10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1000" fill="hold"/>
                                        <p:tgtEl>
                                          <p:spTgt spid="4"/>
                                        </p:tgtEl>
                                        <p:attrNameLst>
                                          <p:attrName>ppt_w</p:attrName>
                                        </p:attrNameLst>
                                      </p:cBhvr>
                                      <p:tavLst>
                                        <p:tav tm="0">
                                          <p:val>
                                            <p:fltVal val="0"/>
                                          </p:val>
                                        </p:tav>
                                        <p:tav tm="100000">
                                          <p:val>
                                            <p:strVal val="#ppt_w"/>
                                          </p:val>
                                        </p:tav>
                                      </p:tavLst>
                                    </p:anim>
                                    <p:anim calcmode="lin" valueType="num">
                                      <p:cBhvr>
                                        <p:cTn id="38" dur="1000" fill="hold"/>
                                        <p:tgtEl>
                                          <p:spTgt spid="4"/>
                                        </p:tgtEl>
                                        <p:attrNameLst>
                                          <p:attrName>ppt_h</p:attrName>
                                        </p:attrNameLst>
                                      </p:cBhvr>
                                      <p:tavLst>
                                        <p:tav tm="0">
                                          <p:val>
                                            <p:fltVal val="0"/>
                                          </p:val>
                                        </p:tav>
                                        <p:tav tm="100000">
                                          <p:val>
                                            <p:strVal val="#ppt_h"/>
                                          </p:val>
                                        </p:tav>
                                      </p:tavLst>
                                    </p:anim>
                                    <p:animEffect transition="in" filter="fade">
                                      <p:cBhvr>
                                        <p:cTn id="39" dur="1000"/>
                                        <p:tgtEl>
                                          <p:spTgt spid="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fltVal val="0"/>
                                          </p:val>
                                        </p:tav>
                                        <p:tav tm="100000">
                                          <p:val>
                                            <p:strVal val="#ppt_w"/>
                                          </p:val>
                                        </p:tav>
                                      </p:tavLst>
                                    </p:anim>
                                    <p:anim calcmode="lin" valueType="num">
                                      <p:cBhvr>
                                        <p:cTn id="43" dur="1000" fill="hold"/>
                                        <p:tgtEl>
                                          <p:spTgt spid="5"/>
                                        </p:tgtEl>
                                        <p:attrNameLst>
                                          <p:attrName>ppt_h</p:attrName>
                                        </p:attrNameLst>
                                      </p:cBhvr>
                                      <p:tavLst>
                                        <p:tav tm="0">
                                          <p:val>
                                            <p:fltVal val="0"/>
                                          </p:val>
                                        </p:tav>
                                        <p:tav tm="100000">
                                          <p:val>
                                            <p:strVal val="#ppt_h"/>
                                          </p:val>
                                        </p:tav>
                                      </p:tavLst>
                                    </p:anim>
                                    <p:animEffect transition="in" filter="fade">
                                      <p:cBhvr>
                                        <p:cTn id="4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6" grpId="0"/>
      <p:bldP spid="84"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A7FA79D2-E313-AB61-B758-748018C13F6C}"/>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0318C962-6010-F07F-9F37-F98729D7066B}"/>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2202ECFF-9C36-205B-0F9F-3AD26F2B3ED8}"/>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2;p2" descr=" ">
            <a:extLst>
              <a:ext uri="{FF2B5EF4-FFF2-40B4-BE49-F238E27FC236}">
                <a16:creationId xmlns:a16="http://schemas.microsoft.com/office/drawing/2014/main" id="{83F789B0-8BC2-CB0C-DCA7-50F7208B3814}"/>
              </a:ext>
            </a:extLst>
          </p:cNvPr>
          <p:cNvPicPr preferRelativeResize="0"/>
          <p:nvPr/>
        </p:nvPicPr>
        <p:blipFill rotWithShape="1">
          <a:blip r:embed="rId4">
            <a:alphaModFix/>
          </a:blip>
          <a:srcRect/>
          <a:stretch/>
        </p:blipFill>
        <p:spPr>
          <a:xfrm>
            <a:off x="9081258" y="449257"/>
            <a:ext cx="9468309" cy="1114051"/>
          </a:xfrm>
          <a:prstGeom prst="rect">
            <a:avLst/>
          </a:prstGeom>
          <a:noFill/>
          <a:ln>
            <a:noFill/>
          </a:ln>
        </p:spPr>
      </p:pic>
      <p:sp>
        <p:nvSpPr>
          <p:cNvPr id="84" name="Google Shape;84;p4">
            <a:extLst>
              <a:ext uri="{FF2B5EF4-FFF2-40B4-BE49-F238E27FC236}">
                <a16:creationId xmlns:a16="http://schemas.microsoft.com/office/drawing/2014/main" id="{98DC5810-E964-2BCC-8032-460E0A5A2F74}"/>
              </a:ext>
            </a:extLst>
          </p:cNvPr>
          <p:cNvSpPr/>
          <p:nvPr/>
        </p:nvSpPr>
        <p:spPr>
          <a:xfrm>
            <a:off x="9593410" y="633374"/>
            <a:ext cx="8729782" cy="1114051"/>
          </a:xfrm>
          <a:prstGeom prst="rect">
            <a:avLst/>
          </a:prstGeom>
          <a:noFill/>
          <a:ln>
            <a:noFill/>
          </a:ln>
        </p:spPr>
        <p:txBody>
          <a:bodyPr spcFirstLastPara="1" wrap="square" lIns="0" tIns="0" rIns="0" bIns="0" anchor="t" anchorCtr="0">
            <a:noAutofit/>
          </a:bodyPr>
          <a:lstStyle/>
          <a:p>
            <a:pPr lvl="0">
              <a:buClr>
                <a:srgbClr val="00F0C3"/>
              </a:buClr>
              <a:buSzPts val="8000"/>
            </a:pPr>
            <a:r>
              <a:rPr lang="en-US" sz="4000" b="1" dirty="0">
                <a:solidFill>
                  <a:schemeClr val="bg1"/>
                </a:solidFill>
                <a:latin typeface="Source Code Pro"/>
                <a:ea typeface="Source Code Pro"/>
                <a:cs typeface="B Nazanin" panose="00000400000000000000" pitchFamily="2" charset="-78"/>
                <a:sym typeface="Source Code Pro"/>
              </a:rPr>
              <a:t>Random Forest Classification</a:t>
            </a:r>
            <a:endParaRPr lang="en-US" sz="4000" b="0" i="0" u="none" strike="noStrike" cap="none" dirty="0">
              <a:solidFill>
                <a:schemeClr val="bg1"/>
              </a:solidFill>
              <a:latin typeface="Calibri"/>
              <a:ea typeface="Calibri"/>
              <a:cs typeface="B Nazanin" panose="00000400000000000000" pitchFamily="2" charset="-78"/>
              <a:sym typeface="Calibri"/>
            </a:endParaRPr>
          </a:p>
        </p:txBody>
      </p:sp>
      <p:pic>
        <p:nvPicPr>
          <p:cNvPr id="7" name="Picture 6">
            <a:extLst>
              <a:ext uri="{FF2B5EF4-FFF2-40B4-BE49-F238E27FC236}">
                <a16:creationId xmlns:a16="http://schemas.microsoft.com/office/drawing/2014/main" id="{96C98F68-BE72-AE84-0552-FDCEBD541ABB}"/>
              </a:ext>
            </a:extLst>
          </p:cNvPr>
          <p:cNvPicPr>
            <a:picLocks noChangeAspect="1"/>
          </p:cNvPicPr>
          <p:nvPr/>
        </p:nvPicPr>
        <p:blipFill>
          <a:blip r:embed="rId5"/>
          <a:stretch>
            <a:fillRect/>
          </a:stretch>
        </p:blipFill>
        <p:spPr>
          <a:xfrm>
            <a:off x="5938062" y="2002585"/>
            <a:ext cx="15754702" cy="11264158"/>
          </a:xfrm>
          <a:prstGeom prst="rect">
            <a:avLst/>
          </a:prstGeom>
        </p:spPr>
      </p:pic>
    </p:spTree>
    <p:extLst>
      <p:ext uri="{BB962C8B-B14F-4D97-AF65-F5344CB8AC3E}">
        <p14:creationId xmlns:p14="http://schemas.microsoft.com/office/powerpoint/2010/main" val="99400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Effect transition="in" filter="fade">
                                      <p:cBhvr>
                                        <p:cTn id="9" dur="1000"/>
                                        <p:tgtEl>
                                          <p:spTgt spid="81"/>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82"/>
                                        </p:tgtEl>
                                        <p:attrNameLst>
                                          <p:attrName>style.visibility</p:attrName>
                                        </p:attrNameLst>
                                      </p:cBhvr>
                                      <p:to>
                                        <p:strVal val="visible"/>
                                      </p:to>
                                    </p:set>
                                    <p:anim calcmode="lin" valueType="num">
                                      <p:cBhvr>
                                        <p:cTn id="12" dur="1000" fill="hold"/>
                                        <p:tgtEl>
                                          <p:spTgt spid="82"/>
                                        </p:tgtEl>
                                        <p:attrNameLst>
                                          <p:attrName>ppt_w</p:attrName>
                                        </p:attrNameLst>
                                      </p:cBhvr>
                                      <p:tavLst>
                                        <p:tav tm="0">
                                          <p:val>
                                            <p:fltVal val="0"/>
                                          </p:val>
                                        </p:tav>
                                        <p:tav tm="100000">
                                          <p:val>
                                            <p:strVal val="#ppt_w"/>
                                          </p:val>
                                        </p:tav>
                                      </p:tavLst>
                                    </p:anim>
                                    <p:anim calcmode="lin" valueType="num">
                                      <p:cBhvr>
                                        <p:cTn id="13" dur="1000" fill="hold"/>
                                        <p:tgtEl>
                                          <p:spTgt spid="82"/>
                                        </p:tgtEl>
                                        <p:attrNameLst>
                                          <p:attrName>ppt_h</p:attrName>
                                        </p:attrNameLst>
                                      </p:cBhvr>
                                      <p:tavLst>
                                        <p:tav tm="0">
                                          <p:val>
                                            <p:fltVal val="0"/>
                                          </p:val>
                                        </p:tav>
                                        <p:tav tm="100000">
                                          <p:val>
                                            <p:strVal val="#ppt_h"/>
                                          </p:val>
                                        </p:tav>
                                      </p:tavLst>
                                    </p:anim>
                                    <p:animEffect transition="in" filter="fade">
                                      <p:cBhvr>
                                        <p:cTn id="14" dur="1000"/>
                                        <p:tgtEl>
                                          <p:spTgt spid="82"/>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p:cTn id="22" dur="1000" fill="hold"/>
                                        <p:tgtEl>
                                          <p:spTgt spid="84"/>
                                        </p:tgtEl>
                                        <p:attrNameLst>
                                          <p:attrName>ppt_w</p:attrName>
                                        </p:attrNameLst>
                                      </p:cBhvr>
                                      <p:tavLst>
                                        <p:tav tm="0">
                                          <p:val>
                                            <p:fltVal val="0"/>
                                          </p:val>
                                        </p:tav>
                                        <p:tav tm="100000">
                                          <p:val>
                                            <p:strVal val="#ppt_w"/>
                                          </p:val>
                                        </p:tav>
                                      </p:tavLst>
                                    </p:anim>
                                    <p:anim calcmode="lin" valueType="num">
                                      <p:cBhvr>
                                        <p:cTn id="23" dur="1000" fill="hold"/>
                                        <p:tgtEl>
                                          <p:spTgt spid="84"/>
                                        </p:tgtEl>
                                        <p:attrNameLst>
                                          <p:attrName>ppt_h</p:attrName>
                                        </p:attrNameLst>
                                      </p:cBhvr>
                                      <p:tavLst>
                                        <p:tav tm="0">
                                          <p:val>
                                            <p:fltVal val="0"/>
                                          </p:val>
                                        </p:tav>
                                        <p:tav tm="100000">
                                          <p:val>
                                            <p:strVal val="#ppt_h"/>
                                          </p:val>
                                        </p:tav>
                                      </p:tavLst>
                                    </p:anim>
                                    <p:animEffect transition="in" filter="fade">
                                      <p:cBhvr>
                                        <p:cTn id="24"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DA42DE32-519D-F3C4-7BE3-106B25C88DC6}"/>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5CED37D7-B7DE-DF9A-0C7C-83F7798D2F0D}"/>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D6ACA809-DAB9-3BF9-D2DA-D78311E7E987}"/>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32;p2" descr=" ">
            <a:extLst>
              <a:ext uri="{FF2B5EF4-FFF2-40B4-BE49-F238E27FC236}">
                <a16:creationId xmlns:a16="http://schemas.microsoft.com/office/drawing/2014/main" id="{9CFB4443-E28C-384C-8AAE-F2065EC0D3D3}"/>
              </a:ext>
            </a:extLst>
          </p:cNvPr>
          <p:cNvPicPr preferRelativeResize="0"/>
          <p:nvPr/>
        </p:nvPicPr>
        <p:blipFill rotWithShape="1">
          <a:blip r:embed="rId4">
            <a:alphaModFix/>
          </a:blip>
          <a:srcRect/>
          <a:stretch/>
        </p:blipFill>
        <p:spPr>
          <a:xfrm>
            <a:off x="4204390" y="581290"/>
            <a:ext cx="19465112" cy="1349110"/>
          </a:xfrm>
          <a:prstGeom prst="rect">
            <a:avLst/>
          </a:prstGeom>
          <a:noFill/>
          <a:ln>
            <a:noFill/>
          </a:ln>
        </p:spPr>
      </p:pic>
      <p:sp>
        <p:nvSpPr>
          <p:cNvPr id="4" name="Google Shape;86;p4">
            <a:extLst>
              <a:ext uri="{FF2B5EF4-FFF2-40B4-BE49-F238E27FC236}">
                <a16:creationId xmlns:a16="http://schemas.microsoft.com/office/drawing/2014/main" id="{1DEE5009-F496-859D-C47F-B98399D62FC8}"/>
              </a:ext>
            </a:extLst>
          </p:cNvPr>
          <p:cNvSpPr/>
          <p:nvPr/>
        </p:nvSpPr>
        <p:spPr>
          <a:xfrm>
            <a:off x="4204390" y="2332653"/>
            <a:ext cx="19465112" cy="10245011"/>
          </a:xfrm>
          <a:prstGeom prst="rect">
            <a:avLst/>
          </a:prstGeom>
          <a:noFill/>
          <a:ln>
            <a:noFill/>
          </a:ln>
        </p:spPr>
        <p:txBody>
          <a:bodyPr spcFirstLastPara="1" wrap="square" lIns="0" tIns="0" rIns="0" bIns="0" anchor="t" anchorCtr="0">
            <a:noAutofit/>
          </a:bodyPr>
          <a:lstStyle/>
          <a:p>
            <a:pPr marL="685800" marR="0" lvl="0" indent="-685800" algn="just" rtl="1">
              <a:spcBef>
                <a:spcPts val="0"/>
              </a:spcBef>
              <a:spcAft>
                <a:spcPts val="0"/>
              </a:spcAft>
              <a:buClr>
                <a:srgbClr val="FFFFFF"/>
              </a:buClr>
              <a:buSzPts val="3200"/>
              <a:buFont typeface="Arial" panose="020B0604020202020204" pitchFamily="34" charset="0"/>
              <a:buChar char="•"/>
            </a:pPr>
            <a:r>
              <a:rPr lang="fa-IR" sz="5400" b="0" i="0" u="none" strike="noStrike" cap="none" dirty="0">
                <a:solidFill>
                  <a:srgbClr val="FFFFFF"/>
                </a:solidFill>
                <a:latin typeface="Source Code Pro"/>
                <a:ea typeface="Source Code Pro"/>
                <a:cs typeface="B Nazanin" panose="00000400000000000000" pitchFamily="2" charset="-78"/>
                <a:sym typeface="Source Code Pro"/>
              </a:rPr>
              <a:t>جنگل تصادفی با ترکیب چندین درخت تصمیم‌گیری که به صورت مستقل ایجاد شده‌اند، پیش‌بینی دقیقی را ارائه می‌دهد. این الگوریتم بر پایه روشی به نام "بگینگ" (</a:t>
            </a:r>
            <a:r>
              <a:rPr lang="en-US" sz="5400" b="0" i="0" u="none" strike="noStrike" cap="none" dirty="0">
                <a:solidFill>
                  <a:srgbClr val="FFFFFF"/>
                </a:solidFill>
                <a:latin typeface="Source Code Pro"/>
                <a:ea typeface="Source Code Pro"/>
                <a:cs typeface="B Nazanin" panose="00000400000000000000" pitchFamily="2" charset="-78"/>
                <a:sym typeface="Source Code Pro"/>
              </a:rPr>
              <a:t>Bagging</a:t>
            </a:r>
            <a:r>
              <a:rPr lang="fa-IR" sz="5400" b="0" i="0" u="none" strike="noStrike" cap="none" dirty="0">
                <a:solidFill>
                  <a:srgbClr val="FFFFFF"/>
                </a:solidFill>
                <a:latin typeface="Source Code Pro"/>
                <a:ea typeface="Source Code Pro"/>
                <a:cs typeface="B Nazanin" panose="00000400000000000000" pitchFamily="2" charset="-78"/>
                <a:sym typeface="Source Code Pro"/>
              </a:rPr>
              <a:t>) یا (</a:t>
            </a:r>
            <a:r>
              <a:rPr lang="en-US" sz="5400" b="0" i="0" u="none" strike="noStrike" cap="none" dirty="0">
                <a:solidFill>
                  <a:srgbClr val="FFFFFF"/>
                </a:solidFill>
                <a:latin typeface="Source Code Pro"/>
                <a:ea typeface="Source Code Pro"/>
                <a:cs typeface="B Nazanin" panose="00000400000000000000" pitchFamily="2" charset="-78"/>
                <a:sym typeface="Source Code Pro"/>
              </a:rPr>
              <a:t>Bootstrap Aggregating</a:t>
            </a:r>
            <a:r>
              <a:rPr lang="fa-IR" sz="5400" b="0" i="0" u="none" strike="noStrike" cap="none" dirty="0">
                <a:solidFill>
                  <a:srgbClr val="FFFFFF"/>
                </a:solidFill>
                <a:latin typeface="Source Code Pro"/>
                <a:ea typeface="Source Code Pro"/>
                <a:cs typeface="B Nazanin" panose="00000400000000000000" pitchFamily="2" charset="-78"/>
                <a:sym typeface="Source Code Pro"/>
              </a:rPr>
              <a:t>) کار می‌کند.</a:t>
            </a:r>
          </a:p>
          <a:p>
            <a:pPr marR="0" lvl="0" algn="just" rtl="1">
              <a:spcBef>
                <a:spcPts val="0"/>
              </a:spcBef>
              <a:spcAft>
                <a:spcPts val="0"/>
              </a:spcAft>
              <a:buClr>
                <a:srgbClr val="FFFFFF"/>
              </a:buClr>
              <a:buSzPts val="3200"/>
            </a:pPr>
            <a:endParaRPr lang="fa-IR" sz="5400" b="0" i="0" u="none" strike="noStrike" cap="none" dirty="0">
              <a:solidFill>
                <a:srgbClr val="FFFFFF"/>
              </a:solidFill>
              <a:latin typeface="Source Code Pro"/>
              <a:ea typeface="Source Code Pro"/>
              <a:cs typeface="B Nazanin" panose="00000400000000000000" pitchFamily="2" charset="-78"/>
              <a:sym typeface="Source Code Pro"/>
            </a:endParaRPr>
          </a:p>
          <a:p>
            <a:pPr marL="685800" marR="0" lvl="0" indent="-685800" algn="just" rtl="1">
              <a:spcBef>
                <a:spcPts val="0"/>
              </a:spcBef>
              <a:spcAft>
                <a:spcPts val="0"/>
              </a:spcAft>
              <a:buClr>
                <a:srgbClr val="FFFFFF"/>
              </a:buClr>
              <a:buSzPts val="3200"/>
              <a:buFont typeface="Arial" panose="020B0604020202020204" pitchFamily="34" charset="0"/>
              <a:buChar char="•"/>
            </a:pPr>
            <a:r>
              <a:rPr lang="fa-IR" sz="5400" b="0" i="0" u="none" strike="noStrike" cap="none" dirty="0">
                <a:solidFill>
                  <a:srgbClr val="FFFFFF"/>
                </a:solidFill>
                <a:latin typeface="Source Code Pro"/>
                <a:ea typeface="Source Code Pro"/>
                <a:cs typeface="B Titr" panose="00000700000000000000" pitchFamily="2" charset="-78"/>
                <a:sym typeface="Source Code Pro"/>
              </a:rPr>
              <a:t>بگینگ (</a:t>
            </a:r>
            <a:r>
              <a:rPr lang="en-US" sz="5400" b="0" i="0" u="none" strike="noStrike" cap="none" dirty="0">
                <a:solidFill>
                  <a:srgbClr val="FFFFFF"/>
                </a:solidFill>
                <a:latin typeface="Source Code Pro"/>
                <a:ea typeface="Source Code Pro"/>
                <a:cs typeface="B Titr" panose="00000700000000000000" pitchFamily="2" charset="-78"/>
                <a:sym typeface="Source Code Pro"/>
              </a:rPr>
              <a:t>Bootstrap Aggregating</a:t>
            </a:r>
            <a:r>
              <a:rPr lang="fa-IR" sz="5400" b="0" i="0" u="none" strike="noStrike" cap="none" dirty="0">
                <a:solidFill>
                  <a:srgbClr val="FFFFFF"/>
                </a:solidFill>
                <a:latin typeface="Source Code Pro"/>
                <a:ea typeface="Source Code Pro"/>
                <a:cs typeface="B Titr" panose="00000700000000000000" pitchFamily="2" charset="-78"/>
                <a:sym typeface="Source Code Pro"/>
              </a:rPr>
              <a:t>) :</a:t>
            </a:r>
            <a:endParaRPr lang="en-US" sz="5400" b="0" i="0" u="none" strike="noStrike" cap="none" dirty="0">
              <a:solidFill>
                <a:srgbClr val="FFFFFF"/>
              </a:solidFill>
              <a:latin typeface="Source Code Pro"/>
              <a:ea typeface="Source Code Pro"/>
              <a:cs typeface="B Titr" panose="00000700000000000000" pitchFamily="2" charset="-78"/>
              <a:sym typeface="Source Code Pro"/>
            </a:endParaRPr>
          </a:p>
          <a:p>
            <a:pPr marR="0" lvl="0" algn="just" rtl="1">
              <a:spcBef>
                <a:spcPts val="0"/>
              </a:spcBef>
              <a:spcAft>
                <a:spcPts val="0"/>
              </a:spcAft>
              <a:buClr>
                <a:srgbClr val="FFFFFF"/>
              </a:buClr>
              <a:buSzPts val="3200"/>
            </a:pPr>
            <a:endParaRPr lang="fa-IR" sz="5400" b="0" i="0" u="none" strike="noStrike" cap="none" dirty="0">
              <a:solidFill>
                <a:srgbClr val="FFFFFF"/>
              </a:solidFill>
              <a:latin typeface="Source Code Pro"/>
              <a:ea typeface="Source Code Pro"/>
              <a:cs typeface="B Titr" panose="00000700000000000000" pitchFamily="2" charset="-78"/>
              <a:sym typeface="Source Code Pro"/>
            </a:endParaRPr>
          </a:p>
          <a:p>
            <a:pPr marR="0" lvl="0" algn="just" rtl="1">
              <a:spcBef>
                <a:spcPts val="0"/>
              </a:spcBef>
              <a:spcAft>
                <a:spcPts val="0"/>
              </a:spcAft>
              <a:buClr>
                <a:srgbClr val="FFFFFF"/>
              </a:buClr>
              <a:buSzPts val="3200"/>
            </a:pPr>
            <a:r>
              <a:rPr lang="fa-IR" sz="5400" b="0" i="0" u="none" strike="noStrike" cap="none" dirty="0">
                <a:solidFill>
                  <a:srgbClr val="FFFFFF"/>
                </a:solidFill>
                <a:latin typeface="Source Code Pro"/>
                <a:ea typeface="Source Code Pro"/>
                <a:cs typeface="B Nazanin" panose="00000400000000000000" pitchFamily="2" charset="-78"/>
                <a:sym typeface="Source Code Pro"/>
              </a:rPr>
              <a:t>بگینگ یک روش نمونه‌گیری تصادفی است که در آن الگوریتم با انتخاب تصادفی نمونه‌هایی از داده‌های آموزشی، چندین زیرمجموعه از داده‌ها ایجاد می‌کند. سپس هر زیرمجموعه برای ساخت یک درخت تصمیم‌گیری مستقل استفاده می‌شود. این فرآیند باعث می‌شود که هر درخت یک نسخه کمی متفاوت از کل مجموعه داده‌ها را ببیند و در نتیجه، الگوریتم بتواند از ترکیب تصمیمات این درختان به نتیجه نهایی دقیقی برسد. بگینگ دقت مدل را افزایش می‌دهد و همچنین باعث کاهش بیش‌برازش می‌شود.</a:t>
            </a:r>
            <a:endParaRPr lang="en-US" sz="5400" b="0" i="0" u="none" strike="noStrike" cap="none" dirty="0">
              <a:solidFill>
                <a:schemeClr val="dk1"/>
              </a:solidFill>
              <a:latin typeface="Calibri"/>
              <a:ea typeface="Calibri"/>
              <a:cs typeface="B Nazanin" panose="00000400000000000000" pitchFamily="2" charset="-78"/>
              <a:sym typeface="Calibri"/>
            </a:endParaRPr>
          </a:p>
        </p:txBody>
      </p:sp>
      <p:sp>
        <p:nvSpPr>
          <p:cNvPr id="5" name="Google Shape;84;p4">
            <a:extLst>
              <a:ext uri="{FF2B5EF4-FFF2-40B4-BE49-F238E27FC236}">
                <a16:creationId xmlns:a16="http://schemas.microsoft.com/office/drawing/2014/main" id="{9180D035-11AA-0694-6FBA-60C8C36489E6}"/>
              </a:ext>
            </a:extLst>
          </p:cNvPr>
          <p:cNvSpPr/>
          <p:nvPr/>
        </p:nvSpPr>
        <p:spPr>
          <a:xfrm>
            <a:off x="9020642" y="725254"/>
            <a:ext cx="8926013" cy="826121"/>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600" b="1" i="0" u="none" strike="noStrike" cap="none" dirty="0">
                <a:solidFill>
                  <a:schemeClr val="bg1"/>
                </a:solidFill>
                <a:latin typeface="Source Code Pro"/>
                <a:ea typeface="Source Code Pro"/>
                <a:cs typeface="B Nazanin" panose="00000400000000000000" pitchFamily="2" charset="-78"/>
                <a:sym typeface="Source Code Pro"/>
              </a:rPr>
              <a:t>نحوه عملکرد جنگل تصادفی</a:t>
            </a:r>
            <a:endParaRPr lang="en-US" sz="6600" b="0" i="0" u="none" strike="noStrike" cap="none" dirty="0">
              <a:solidFill>
                <a:schemeClr val="bg1"/>
              </a:solidFill>
              <a:latin typeface="Calibri"/>
              <a:ea typeface="Calibri"/>
              <a:cs typeface="B Nazanin" panose="00000400000000000000" pitchFamily="2" charset="-78"/>
              <a:sym typeface="Calibri"/>
            </a:endParaRPr>
          </a:p>
        </p:txBody>
      </p:sp>
    </p:spTree>
    <p:extLst>
      <p:ext uri="{BB962C8B-B14F-4D97-AF65-F5344CB8AC3E}">
        <p14:creationId xmlns:p14="http://schemas.microsoft.com/office/powerpoint/2010/main" val="6793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627A97D8-6DF5-3385-8949-BE96E9E42E10}"/>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30334DF7-D8F4-948E-9873-B6DC9EE7F6BF}"/>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94A49379-0388-28C1-A226-62EC85CCD4AA}"/>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32;p2" descr=" ">
            <a:extLst>
              <a:ext uri="{FF2B5EF4-FFF2-40B4-BE49-F238E27FC236}">
                <a16:creationId xmlns:a16="http://schemas.microsoft.com/office/drawing/2014/main" id="{219B9761-C4E7-58E5-6A6C-3D24F1791395}"/>
              </a:ext>
            </a:extLst>
          </p:cNvPr>
          <p:cNvPicPr preferRelativeResize="0"/>
          <p:nvPr/>
        </p:nvPicPr>
        <p:blipFill rotWithShape="1">
          <a:blip r:embed="rId4">
            <a:alphaModFix/>
          </a:blip>
          <a:srcRect/>
          <a:stretch/>
        </p:blipFill>
        <p:spPr>
          <a:xfrm>
            <a:off x="4204390" y="581290"/>
            <a:ext cx="19465112" cy="1349110"/>
          </a:xfrm>
          <a:prstGeom prst="rect">
            <a:avLst/>
          </a:prstGeom>
          <a:noFill/>
          <a:ln>
            <a:noFill/>
          </a:ln>
        </p:spPr>
      </p:pic>
      <p:sp>
        <p:nvSpPr>
          <p:cNvPr id="5" name="Google Shape;84;p4">
            <a:extLst>
              <a:ext uri="{FF2B5EF4-FFF2-40B4-BE49-F238E27FC236}">
                <a16:creationId xmlns:a16="http://schemas.microsoft.com/office/drawing/2014/main" id="{0B506E97-F816-F5DC-14E4-4AA4018D096E}"/>
              </a:ext>
            </a:extLst>
          </p:cNvPr>
          <p:cNvSpPr/>
          <p:nvPr/>
        </p:nvSpPr>
        <p:spPr>
          <a:xfrm>
            <a:off x="9020642" y="725254"/>
            <a:ext cx="8926013" cy="826121"/>
          </a:xfrm>
          <a:prstGeom prst="rect">
            <a:avLst/>
          </a:prstGeom>
          <a:noFill/>
          <a:ln>
            <a:noFill/>
          </a:ln>
        </p:spPr>
        <p:txBody>
          <a:bodyPr spcFirstLastPara="1" wrap="square" lIns="0" tIns="0" rIns="0" bIns="0" anchor="t" anchorCtr="0">
            <a:noAutofit/>
          </a:bodyPr>
          <a:lstStyle/>
          <a:p>
            <a:pPr marL="0" marR="0" lvl="0" indent="0" algn="r" rtl="1">
              <a:spcBef>
                <a:spcPts val="0"/>
              </a:spcBef>
              <a:spcAft>
                <a:spcPts val="0"/>
              </a:spcAft>
              <a:buClr>
                <a:srgbClr val="00F0C3"/>
              </a:buClr>
              <a:buSzPts val="8000"/>
              <a:buFont typeface="Source Code Pro"/>
              <a:buNone/>
            </a:pPr>
            <a:r>
              <a:rPr lang="fa-IR" sz="6600" b="1" i="0" u="none" strike="noStrike" cap="none" dirty="0">
                <a:solidFill>
                  <a:schemeClr val="bg1"/>
                </a:solidFill>
                <a:latin typeface="Source Code Pro"/>
                <a:ea typeface="Source Code Pro"/>
                <a:cs typeface="B Nazanin" panose="00000400000000000000" pitchFamily="2" charset="-78"/>
                <a:sym typeface="Source Code Pro"/>
              </a:rPr>
              <a:t>نحوه عملکرد جنگل تصادفی</a:t>
            </a:r>
            <a:endParaRPr lang="en-US" sz="6600" b="0" i="0" u="none" strike="noStrike" cap="none" dirty="0">
              <a:solidFill>
                <a:schemeClr val="bg1"/>
              </a:solidFill>
              <a:latin typeface="Calibri"/>
              <a:ea typeface="Calibri"/>
              <a:cs typeface="B Nazanin" panose="00000400000000000000" pitchFamily="2" charset="-78"/>
              <a:sym typeface="Calibri"/>
            </a:endParaRPr>
          </a:p>
        </p:txBody>
      </p:sp>
      <p:pic>
        <p:nvPicPr>
          <p:cNvPr id="3074" name="Picture 2" descr="Bagging v/s Boosting. Bagging and boosting are both ensemble… | by Roshmita  Dey | Medium">
            <a:extLst>
              <a:ext uri="{FF2B5EF4-FFF2-40B4-BE49-F238E27FC236}">
                <a16:creationId xmlns:a16="http://schemas.microsoft.com/office/drawing/2014/main" id="{A5ED58FE-86CD-1B7D-78AB-646CCB978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087" y="3101987"/>
            <a:ext cx="17844834" cy="1004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85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1028"/>
        </a:solidFill>
        <a:effectLst/>
      </p:bgPr>
    </p:bg>
    <p:spTree>
      <p:nvGrpSpPr>
        <p:cNvPr id="1" name="Shape 79">
          <a:extLst>
            <a:ext uri="{FF2B5EF4-FFF2-40B4-BE49-F238E27FC236}">
              <a16:creationId xmlns:a16="http://schemas.microsoft.com/office/drawing/2014/main" id="{6B48B259-1F17-6CF7-2279-CD27D7AE55BC}"/>
            </a:ext>
          </a:extLst>
        </p:cNvPr>
        <p:cNvGrpSpPr/>
        <p:nvPr/>
      </p:nvGrpSpPr>
      <p:grpSpPr>
        <a:xfrm>
          <a:off x="0" y="0"/>
          <a:ext cx="0" cy="0"/>
          <a:chOff x="0" y="0"/>
          <a:chExt cx="0" cy="0"/>
        </a:xfrm>
      </p:grpSpPr>
      <p:pic>
        <p:nvPicPr>
          <p:cNvPr id="81" name="Google Shape;81;p4" descr=" ">
            <a:extLst>
              <a:ext uri="{FF2B5EF4-FFF2-40B4-BE49-F238E27FC236}">
                <a16:creationId xmlns:a16="http://schemas.microsoft.com/office/drawing/2014/main" id="{2C7BC08D-A74F-A873-978E-A54E605C7BB9}"/>
              </a:ext>
            </a:extLst>
          </p:cNvPr>
          <p:cNvPicPr preferRelativeResize="0"/>
          <p:nvPr/>
        </p:nvPicPr>
        <p:blipFill rotWithShape="1">
          <a:blip r:embed="rId3">
            <a:alphaModFix/>
          </a:blip>
          <a:srcRect/>
          <a:stretch/>
        </p:blipFill>
        <p:spPr>
          <a:xfrm>
            <a:off x="0" y="1930400"/>
            <a:ext cx="4712289" cy="9848875"/>
          </a:xfrm>
          <a:prstGeom prst="rect">
            <a:avLst/>
          </a:prstGeom>
          <a:noFill/>
          <a:ln>
            <a:noFill/>
          </a:ln>
        </p:spPr>
      </p:pic>
      <p:sp>
        <p:nvSpPr>
          <p:cNvPr id="82" name="Google Shape;82;p4">
            <a:extLst>
              <a:ext uri="{FF2B5EF4-FFF2-40B4-BE49-F238E27FC236}">
                <a16:creationId xmlns:a16="http://schemas.microsoft.com/office/drawing/2014/main" id="{A177AF70-39C7-A637-A520-174F212BABA1}"/>
              </a:ext>
            </a:extLst>
          </p:cNvPr>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32;p2" descr=" ">
            <a:extLst>
              <a:ext uri="{FF2B5EF4-FFF2-40B4-BE49-F238E27FC236}">
                <a16:creationId xmlns:a16="http://schemas.microsoft.com/office/drawing/2014/main" id="{0A4C8E81-B739-CF44-7D25-F8D77202CB6E}"/>
              </a:ext>
            </a:extLst>
          </p:cNvPr>
          <p:cNvPicPr preferRelativeResize="0"/>
          <p:nvPr/>
        </p:nvPicPr>
        <p:blipFill rotWithShape="1">
          <a:blip r:embed="rId4">
            <a:alphaModFix/>
          </a:blip>
          <a:srcRect/>
          <a:stretch/>
        </p:blipFill>
        <p:spPr>
          <a:xfrm>
            <a:off x="4204390" y="581290"/>
            <a:ext cx="19465112" cy="1349110"/>
          </a:xfrm>
          <a:prstGeom prst="rect">
            <a:avLst/>
          </a:prstGeom>
          <a:noFill/>
          <a:ln>
            <a:noFill/>
          </a:ln>
        </p:spPr>
      </p:pic>
      <p:sp>
        <p:nvSpPr>
          <p:cNvPr id="5" name="Google Shape;84;p4">
            <a:extLst>
              <a:ext uri="{FF2B5EF4-FFF2-40B4-BE49-F238E27FC236}">
                <a16:creationId xmlns:a16="http://schemas.microsoft.com/office/drawing/2014/main" id="{80E58AF7-8319-CA45-C47D-1AB29C0C37EB}"/>
              </a:ext>
            </a:extLst>
          </p:cNvPr>
          <p:cNvSpPr/>
          <p:nvPr/>
        </p:nvSpPr>
        <p:spPr>
          <a:xfrm>
            <a:off x="9020642" y="725254"/>
            <a:ext cx="8926013" cy="826121"/>
          </a:xfrm>
          <a:prstGeom prst="rect">
            <a:avLst/>
          </a:prstGeom>
          <a:noFill/>
          <a:ln>
            <a:noFill/>
          </a:ln>
        </p:spPr>
        <p:txBody>
          <a:bodyPr spcFirstLastPara="1" wrap="square" lIns="0" tIns="0" rIns="0" bIns="0" anchor="t" anchorCtr="0">
            <a:noAutofit/>
          </a:bodyPr>
          <a:lstStyle/>
          <a:p>
            <a:pPr marL="0" marR="0" lvl="0" indent="0" algn="ctr">
              <a:spcBef>
                <a:spcPts val="0"/>
              </a:spcBef>
              <a:spcAft>
                <a:spcPts val="0"/>
              </a:spcAft>
              <a:buClr>
                <a:srgbClr val="00F0C3"/>
              </a:buClr>
              <a:buSzPts val="8000"/>
              <a:buFont typeface="Source Code Pro"/>
              <a:buNone/>
            </a:pPr>
            <a:r>
              <a:rPr lang="en-US" sz="6600" b="1" i="0" u="none" strike="noStrike" cap="none" dirty="0">
                <a:solidFill>
                  <a:schemeClr val="bg1"/>
                </a:solidFill>
                <a:latin typeface="Source Code Pro"/>
                <a:ea typeface="Source Code Pro"/>
                <a:cs typeface="B Nazanin" panose="00000400000000000000" pitchFamily="2" charset="-78"/>
                <a:sym typeface="Source Code Pro"/>
              </a:rPr>
              <a:t>BOOSTING:</a:t>
            </a:r>
            <a:endParaRPr lang="en-US" sz="6600" b="0" i="0" u="none" strike="noStrike" cap="none" dirty="0">
              <a:solidFill>
                <a:schemeClr val="bg1"/>
              </a:solidFill>
              <a:latin typeface="Calibri"/>
              <a:ea typeface="Calibri"/>
              <a:cs typeface="B Nazanin" panose="00000400000000000000" pitchFamily="2" charset="-78"/>
              <a:sym typeface="Calibri"/>
            </a:endParaRPr>
          </a:p>
        </p:txBody>
      </p:sp>
      <p:pic>
        <p:nvPicPr>
          <p:cNvPr id="6" name="Picture 5">
            <a:extLst>
              <a:ext uri="{FF2B5EF4-FFF2-40B4-BE49-F238E27FC236}">
                <a16:creationId xmlns:a16="http://schemas.microsoft.com/office/drawing/2014/main" id="{DCB3DCC7-201E-8329-9BC3-546A0A254233}"/>
              </a:ext>
            </a:extLst>
          </p:cNvPr>
          <p:cNvPicPr>
            <a:picLocks noChangeAspect="1"/>
          </p:cNvPicPr>
          <p:nvPr/>
        </p:nvPicPr>
        <p:blipFill>
          <a:blip r:embed="rId5"/>
          <a:stretch>
            <a:fillRect/>
          </a:stretch>
        </p:blipFill>
        <p:spPr>
          <a:xfrm>
            <a:off x="5132522" y="2896743"/>
            <a:ext cx="17555925" cy="9848874"/>
          </a:xfrm>
          <a:prstGeom prst="rect">
            <a:avLst/>
          </a:prstGeom>
        </p:spPr>
      </p:pic>
    </p:spTree>
    <p:extLst>
      <p:ext uri="{BB962C8B-B14F-4D97-AF65-F5344CB8AC3E}">
        <p14:creationId xmlns:p14="http://schemas.microsoft.com/office/powerpoint/2010/main" val="2576771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2449</Words>
  <Application>Microsoft Office PowerPoint</Application>
  <PresentationFormat>Custom</PresentationFormat>
  <Paragraphs>197</Paragraphs>
  <Slides>27</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Calibri</vt:lpstr>
      <vt:lpstr>Arial</vt:lpstr>
      <vt:lpstr>Source Code Pro</vt:lpstr>
      <vt:lpstr>B Nazanin</vt:lpstr>
      <vt:lpstr>B Titr</vt:lpstr>
      <vt:lpstr>Arial Rounded MT Bold</vt:lpstr>
      <vt:lpstr>Wingdings</vt:lpstr>
      <vt:lpstr>Sitka Text</vt:lpstr>
      <vt:lpstr>Cooper Black</vt:lpstr>
      <vt:lpstr>Cambria</vt:lpstr>
      <vt:lpstr>Source Code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Alireza Lashkar</cp:lastModifiedBy>
  <cp:revision>37</cp:revision>
  <dcterms:created xsi:type="dcterms:W3CDTF">2023-10-05T08:10:59Z</dcterms:created>
  <dcterms:modified xsi:type="dcterms:W3CDTF">2024-11-22T12:39:46Z</dcterms:modified>
</cp:coreProperties>
</file>